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4" r:id="rId1"/>
  </p:sldMasterIdLst>
  <p:notesMasterIdLst>
    <p:notesMasterId r:id="rId20"/>
  </p:notesMasterIdLst>
  <p:handoutMasterIdLst>
    <p:handoutMasterId r:id="rId21"/>
  </p:handoutMasterIdLst>
  <p:sldIdLst>
    <p:sldId id="1160" r:id="rId2"/>
    <p:sldId id="1884" r:id="rId3"/>
    <p:sldId id="2168" r:id="rId4"/>
    <p:sldId id="1962" r:id="rId5"/>
    <p:sldId id="1919" r:id="rId6"/>
    <p:sldId id="2170" r:id="rId7"/>
    <p:sldId id="2115" r:id="rId8"/>
    <p:sldId id="2117" r:id="rId9"/>
    <p:sldId id="2116" r:id="rId10"/>
    <p:sldId id="1327" r:id="rId11"/>
    <p:sldId id="2017" r:id="rId12"/>
    <p:sldId id="2018" r:id="rId13"/>
    <p:sldId id="1703" r:id="rId14"/>
    <p:sldId id="1554" r:id="rId15"/>
    <p:sldId id="1560" r:id="rId16"/>
    <p:sldId id="2082" r:id="rId17"/>
    <p:sldId id="2176" r:id="rId18"/>
    <p:sldId id="2177" r:id="rId19"/>
  </p:sldIdLst>
  <p:sldSz cx="9906000" cy="6858000" type="A4"/>
  <p:notesSz cx="6735763" cy="98663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orient="horz" pos="1206">
          <p15:clr>
            <a:srgbClr val="A4A3A4"/>
          </p15:clr>
        </p15:guide>
        <p15:guide id="3" orient="horz" pos="4020">
          <p15:clr>
            <a:srgbClr val="A4A3A4"/>
          </p15:clr>
        </p15:guide>
        <p15:guide id="4" orient="horz" pos="1025">
          <p15:clr>
            <a:srgbClr val="A4A3A4"/>
          </p15:clr>
        </p15:guide>
        <p15:guide id="5" pos="2880">
          <p15:clr>
            <a:srgbClr val="A4A3A4"/>
          </p15:clr>
        </p15:guide>
        <p15:guide id="6" pos="3119">
          <p15:clr>
            <a:srgbClr val="A4A3A4"/>
          </p15:clr>
        </p15:guide>
        <p15:guide id="7" pos="488">
          <p15:clr>
            <a:srgbClr val="A4A3A4"/>
          </p15:clr>
        </p15:guide>
        <p15:guide id="8" pos="3211">
          <p15:clr>
            <a:srgbClr val="A4A3A4"/>
          </p15:clr>
        </p15:guide>
        <p15:guide id="9" pos="5886">
          <p15:clr>
            <a:srgbClr val="A4A3A4"/>
          </p15:clr>
        </p15:guide>
        <p15:guide id="10" pos="5751">
          <p15:clr>
            <a:srgbClr val="A4A3A4"/>
          </p15:clr>
        </p15:guide>
        <p15:guide id="11" pos="352">
          <p15:clr>
            <a:srgbClr val="A4A3A4"/>
          </p15:clr>
        </p15:guide>
      </p15:sldGuideLst>
    </p:ext>
    <p:ext uri="{2D200454-40CA-4A62-9FC3-DE9A4176ACB9}">
      <p15:notesGuideLst xmlns:p15="http://schemas.microsoft.com/office/powerpoint/2012/main">
        <p15:guide id="1" orient="horz" pos="3106">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TxStyle/>
      <a:tcStyle>
        <a:tcBdr/>
        <a:fill>
          <a:solidFill>
            <a:schemeClr val="accent1">
              <a:tint val="40000"/>
            </a:schemeClr>
          </a:solidFill>
        </a:fill>
      </a:tcStyle>
    </a:band1H>
    <a:band2H>
      <a:tcTxStyle/>
      <a:tcStyle>
        <a:tcBdr/>
      </a:tcStyle>
    </a:band2H>
    <a:band1V>
      <a:tcTxStyle/>
      <a:tcStyle>
        <a:tcBdr/>
        <a:fill>
          <a:solidFill>
            <a:schemeClr val="accent1">
              <a:tint val="4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어두운 스타일 2 - 강조 5/강조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72" autoAdjust="0"/>
    <p:restoredTop sz="77584" autoAdjust="0"/>
  </p:normalViewPr>
  <p:slideViewPr>
    <p:cSldViewPr>
      <p:cViewPr varScale="1">
        <p:scale>
          <a:sx n="89" d="100"/>
          <a:sy n="89" d="100"/>
        </p:scale>
        <p:origin x="2634" y="90"/>
      </p:cViewPr>
      <p:guideLst>
        <p:guide orient="horz" pos="2159"/>
        <p:guide orient="horz" pos="1206"/>
        <p:guide orient="horz" pos="4020"/>
        <p:guide orient="horz" pos="1025"/>
        <p:guide pos="2880"/>
        <p:guide pos="3119"/>
        <p:guide pos="488"/>
        <p:guide pos="3211"/>
        <p:guide pos="5886"/>
        <p:guide pos="5751"/>
        <p:guide pos="352"/>
      </p:guideLst>
    </p:cSldViewPr>
  </p:slideViewPr>
  <p:outlineViewPr>
    <p:cViewPr>
      <p:scale>
        <a:sx n="33" d="100"/>
        <a:sy n="33" d="100"/>
      </p:scale>
      <p:origin x="0" y="-142776"/>
    </p:cViewPr>
  </p:outlineViewPr>
  <p:notesTextViewPr>
    <p:cViewPr>
      <p:scale>
        <a:sx n="150" d="100"/>
        <a:sy n="150" d="100"/>
      </p:scale>
      <p:origin x="0" y="0"/>
    </p:cViewPr>
  </p:notesTextViewPr>
  <p:sorterViewPr>
    <p:cViewPr varScale="1">
      <p:scale>
        <a:sx n="1" d="1"/>
        <a:sy n="1" d="1"/>
      </p:scale>
      <p:origin x="0" y="0"/>
    </p:cViewPr>
  </p:sorterViewPr>
  <p:notesViewPr>
    <p:cSldViewPr>
      <p:cViewPr varScale="1">
        <p:scale>
          <a:sx n="67" d="100"/>
          <a:sy n="67" d="100"/>
        </p:scale>
        <p:origin x="2640" y="30"/>
      </p:cViewPr>
      <p:guideLst>
        <p:guide orient="horz" pos="3106"/>
        <p:guide pos="212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2918580" cy="492780"/>
          </a:xfrm>
          <a:prstGeom prst="rect">
            <a:avLst/>
          </a:prstGeom>
        </p:spPr>
        <p:txBody>
          <a:bodyPr vert="horz" lIns="87541" tIns="43771" rIns="87541" bIns="43771"/>
          <a:lstStyle>
            <a:lvl1pPr algn="l">
              <a:defRPr sz="1200"/>
            </a:lvl1pPr>
          </a:lstStyle>
          <a:p>
            <a:pPr lvl="0">
              <a:defRPr/>
            </a:pPr>
            <a:endParaRPr lang="ko-KR" altLang="en-US">
              <a:latin typeface="나눔스퀘어 ExtraBold"/>
              <a:ea typeface="나눔스퀘어 ExtraBold"/>
            </a:endParaRPr>
          </a:p>
        </p:txBody>
      </p:sp>
      <p:sp>
        <p:nvSpPr>
          <p:cNvPr id="3" name="날짜 개체 틀 2"/>
          <p:cNvSpPr>
            <a:spLocks noGrp="1"/>
          </p:cNvSpPr>
          <p:nvPr>
            <p:ph type="dt" sz="quarter" idx="1"/>
          </p:nvPr>
        </p:nvSpPr>
        <p:spPr>
          <a:xfrm>
            <a:off x="3815678" y="1"/>
            <a:ext cx="2918579" cy="492780"/>
          </a:xfrm>
          <a:prstGeom prst="rect">
            <a:avLst/>
          </a:prstGeom>
        </p:spPr>
        <p:txBody>
          <a:bodyPr vert="horz" lIns="87541" tIns="43771" rIns="87541" bIns="43771"/>
          <a:lstStyle>
            <a:lvl1pPr algn="r">
              <a:defRPr sz="1200"/>
            </a:lvl1pPr>
          </a:lstStyle>
          <a:p>
            <a:pPr lvl="0">
              <a:defRPr/>
            </a:pPr>
            <a:fld id="{3E81C32A-3A80-4A7D-8BDE-AAC2FB4FD2B9}" type="datetime1">
              <a:rPr lang="ko-KR" altLang="en-US">
                <a:latin typeface="나눔스퀘어 ExtraBold"/>
                <a:ea typeface="나눔스퀘어 ExtraBold"/>
              </a:rPr>
              <a:pPr lvl="0">
                <a:defRPr/>
              </a:pPr>
              <a:t>2022-11-14 Mon</a:t>
            </a:fld>
            <a:endParaRPr lang="ko-KR" altLang="en-US">
              <a:latin typeface="나눔스퀘어 ExtraBold"/>
              <a:ea typeface="나눔스퀘어 ExtraBold"/>
            </a:endParaRPr>
          </a:p>
        </p:txBody>
      </p:sp>
      <p:sp>
        <p:nvSpPr>
          <p:cNvPr id="4" name="바닥글 개체 틀 3"/>
          <p:cNvSpPr>
            <a:spLocks noGrp="1"/>
          </p:cNvSpPr>
          <p:nvPr>
            <p:ph type="ftr" sz="quarter" idx="2"/>
          </p:nvPr>
        </p:nvSpPr>
        <p:spPr>
          <a:xfrm>
            <a:off x="1" y="9372003"/>
            <a:ext cx="2918580" cy="492780"/>
          </a:xfrm>
          <a:prstGeom prst="rect">
            <a:avLst/>
          </a:prstGeom>
        </p:spPr>
        <p:txBody>
          <a:bodyPr vert="horz" lIns="87541" tIns="43771" rIns="87541" bIns="43771" anchor="b"/>
          <a:lstStyle>
            <a:lvl1pPr algn="l">
              <a:defRPr sz="1200"/>
            </a:lvl1pPr>
          </a:lstStyle>
          <a:p>
            <a:pPr lvl="0">
              <a:defRPr/>
            </a:pPr>
            <a:endParaRPr lang="ko-KR" altLang="en-US">
              <a:latin typeface="나눔스퀘어 ExtraBold"/>
              <a:ea typeface="나눔스퀘어 ExtraBold"/>
            </a:endParaRPr>
          </a:p>
        </p:txBody>
      </p:sp>
      <p:sp>
        <p:nvSpPr>
          <p:cNvPr id="5" name="슬라이드 번호 개체 틀 4"/>
          <p:cNvSpPr>
            <a:spLocks noGrp="1"/>
          </p:cNvSpPr>
          <p:nvPr>
            <p:ph type="sldNum" sz="quarter" idx="3"/>
          </p:nvPr>
        </p:nvSpPr>
        <p:spPr>
          <a:xfrm>
            <a:off x="3815678" y="9372003"/>
            <a:ext cx="2918579" cy="492780"/>
          </a:xfrm>
          <a:prstGeom prst="rect">
            <a:avLst/>
          </a:prstGeom>
        </p:spPr>
        <p:txBody>
          <a:bodyPr vert="horz" lIns="87541" tIns="43771" rIns="87541" bIns="43771" anchor="b"/>
          <a:lstStyle>
            <a:lvl1pPr algn="r">
              <a:defRPr sz="1200"/>
            </a:lvl1pPr>
          </a:lstStyle>
          <a:p>
            <a:pPr lvl="0">
              <a:defRPr/>
            </a:pPr>
            <a:fld id="{9DA551EA-9673-4CB8-9725-DCAE777531BB}" type="slidenum">
              <a:rPr lang="ko-KR" altLang="en-US">
                <a:latin typeface="나눔스퀘어 ExtraBold"/>
                <a:ea typeface="나눔스퀘어 ExtraBold"/>
              </a:rPr>
              <a:pPr lvl="0">
                <a:defRPr/>
              </a:pPr>
              <a:t>‹#›</a:t>
            </a:fld>
            <a:endParaRPr lang="ko-KR" altLang="en-US">
              <a:latin typeface="나눔스퀘어 ExtraBold"/>
              <a:ea typeface="나눔스퀘어 ExtraBo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슬라이드 번호 개체 틀 6"/>
          <p:cNvSpPr>
            <a:spLocks noGrp="1"/>
          </p:cNvSpPr>
          <p:nvPr>
            <p:ph type="sldNum" sz="quarter" idx="5"/>
          </p:nvPr>
        </p:nvSpPr>
        <p:spPr>
          <a:xfrm>
            <a:off x="3815375" y="9371286"/>
            <a:ext cx="2918830" cy="493316"/>
          </a:xfrm>
          <a:prstGeom prst="rect">
            <a:avLst/>
          </a:prstGeom>
        </p:spPr>
        <p:txBody>
          <a:bodyPr vert="horz" lIns="94851" tIns="47425" rIns="94851" bIns="47425" anchor="b"/>
          <a:lstStyle>
            <a:lvl1pPr algn="r">
              <a:defRPr sz="1300">
                <a:latin typeface="나눔스퀘어 ExtraBold"/>
                <a:ea typeface="나눔스퀘어 ExtraBold"/>
              </a:defRPr>
            </a:lvl1pPr>
          </a:lstStyle>
          <a:p>
            <a:pPr lvl="0">
              <a:defRPr/>
            </a:pPr>
            <a:fld id="{EA943608-30A2-4DD3-A5E1-F7D1EE9D253F}" type="slidenum">
              <a:rPr lang="ko-KR" altLang="en-US"/>
              <a:pPr lvl="0">
                <a:defRPr/>
              </a:pPr>
              <a:t>‹#›</a:t>
            </a:fld>
            <a:endParaRPr lang="ko-KR" altLang="en-US"/>
          </a:p>
        </p:txBody>
      </p:sp>
      <p:sp>
        <p:nvSpPr>
          <p:cNvPr id="8" name="슬라이드 이미지 개체 틀 3"/>
          <p:cNvSpPr>
            <a:spLocks noGrp="1" noRot="1" noChangeAspect="1" noTextEdit="1"/>
          </p:cNvSpPr>
          <p:nvPr>
            <p:ph type="sldImg" idx="2"/>
          </p:nvPr>
        </p:nvSpPr>
        <p:spPr>
          <a:xfrm>
            <a:off x="9525" y="98425"/>
            <a:ext cx="6689725" cy="4632325"/>
          </a:xfrm>
          <a:prstGeom prst="rect">
            <a:avLst/>
          </a:prstGeom>
          <a:noFill/>
          <a:ln w="12700">
            <a:solidFill>
              <a:prstClr val="black"/>
            </a:solidFill>
          </a:ln>
        </p:spPr>
        <p:txBody>
          <a:bodyPr vert="horz" lIns="87532" tIns="43766" rIns="87532" bIns="43766" anchor="ctr"/>
          <a:lstStyle/>
          <a:p>
            <a:pPr lvl="0">
              <a:defRPr/>
            </a:pPr>
            <a:endParaRPr lang="ko-KR" altLang="en-US"/>
          </a:p>
        </p:txBody>
      </p:sp>
      <p:sp>
        <p:nvSpPr>
          <p:cNvPr id="9" name="슬라이드 노트 개체 틀 4"/>
          <p:cNvSpPr>
            <a:spLocks noGrp="1"/>
          </p:cNvSpPr>
          <p:nvPr>
            <p:ph type="body" sz="quarter" idx="3"/>
          </p:nvPr>
        </p:nvSpPr>
        <p:spPr>
          <a:xfrm>
            <a:off x="81987" y="5141406"/>
            <a:ext cx="6563086" cy="4294226"/>
          </a:xfrm>
          <a:prstGeom prst="rect">
            <a:avLst/>
          </a:prstGeom>
        </p:spPr>
        <p:txBody>
          <a:bodyPr vert="horz" lIns="87541" tIns="43771" rIns="87541" bIns="43771"/>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나눔스퀘어 ExtraBold"/>
        <a:ea typeface="나눔스퀘어 ExtraBold"/>
        <a:cs typeface="+mn-cs"/>
      </a:defRPr>
    </a:lvl1pPr>
    <a:lvl2pPr marL="457200" algn="l" defTabSz="914400" rtl="0" eaLnBrk="1" latinLnBrk="1" hangingPunct="1">
      <a:defRPr sz="1200" kern="1200">
        <a:solidFill>
          <a:schemeClr val="tx1"/>
        </a:solidFill>
        <a:latin typeface="나눔스퀘어 ExtraBold"/>
        <a:ea typeface="나눔스퀘어 ExtraBold"/>
        <a:cs typeface="+mn-cs"/>
      </a:defRPr>
    </a:lvl2pPr>
    <a:lvl3pPr marL="914400" algn="l" defTabSz="914400" rtl="0" eaLnBrk="1" latinLnBrk="1" hangingPunct="1">
      <a:defRPr sz="1200" kern="1200">
        <a:solidFill>
          <a:schemeClr val="tx1"/>
        </a:solidFill>
        <a:latin typeface="나눔스퀘어 ExtraBold"/>
        <a:ea typeface="나눔스퀘어 ExtraBold"/>
        <a:cs typeface="+mn-cs"/>
      </a:defRPr>
    </a:lvl3pPr>
    <a:lvl4pPr marL="1371600" algn="l" defTabSz="914400" rtl="0" eaLnBrk="1" latinLnBrk="1" hangingPunct="1">
      <a:defRPr sz="1200" kern="1200">
        <a:solidFill>
          <a:schemeClr val="tx1"/>
        </a:solidFill>
        <a:latin typeface="나눔스퀘어 ExtraBold"/>
        <a:ea typeface="나눔스퀘어 ExtraBold"/>
        <a:cs typeface="+mn-cs"/>
      </a:defRPr>
    </a:lvl4pPr>
    <a:lvl5pPr marL="1828800" algn="l" defTabSz="914400" rtl="0" eaLnBrk="1" latinLnBrk="1" hangingPunct="1">
      <a:defRPr sz="1200" kern="1200">
        <a:solidFill>
          <a:schemeClr val="tx1"/>
        </a:solidFill>
        <a:latin typeface="나눔스퀘어 ExtraBold"/>
        <a:ea typeface="나눔스퀘어 ExtraBold"/>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a:xfrm>
            <a:off x="163513" y="219075"/>
            <a:ext cx="6411912" cy="4440238"/>
          </a:xfrm>
        </p:spPr>
      </p:sp>
      <p:sp>
        <p:nvSpPr>
          <p:cNvPr id="3" name="슬라이드 노트 개체 틀 2"/>
          <p:cNvSpPr>
            <a:spLocks noGrp="1"/>
          </p:cNvSpPr>
          <p:nvPr>
            <p:ph type="body" idx="1"/>
          </p:nvPr>
        </p:nvSpPr>
        <p:spPr/>
        <p:txBody>
          <a:bodyPr/>
          <a:lstStyle/>
          <a:p>
            <a:pPr eaLnBrk="1" hangingPunct="1">
              <a:defRPr/>
            </a:pPr>
            <a:r>
              <a:rPr lang="en-US" altLang="ko-KR" sz="2000">
                <a:latin typeface="Arial"/>
                <a:cs typeface="Arial"/>
              </a:rPr>
              <a:t>http://spss.datasolution.kr/data/data.htm</a:t>
            </a:r>
          </a:p>
        </p:txBody>
      </p:sp>
      <p:sp>
        <p:nvSpPr>
          <p:cNvPr id="4" name="슬라이드 번호 개체 틀 3"/>
          <p:cNvSpPr>
            <a:spLocks noGrp="1"/>
          </p:cNvSpPr>
          <p:nvPr>
            <p:ph type="sldNum" sz="quarter" idx="10"/>
          </p:nvPr>
        </p:nvSpPr>
        <p:spPr/>
        <p:txBody>
          <a:bodyPr/>
          <a:lstStyle/>
          <a:p>
            <a:pPr lvl="0">
              <a:defRPr/>
            </a:pPr>
            <a:fld id="{9A1A2F62-45A7-4853-8B6C-089D0366EF82}" type="slidenum">
              <a:rPr lang="en-US" altLang="en-US">
                <a:solidFill>
                  <a:prstClr val="black"/>
                </a:solidFill>
              </a:rPr>
              <a:pPr lvl="0">
                <a:defRPr/>
              </a:pPr>
              <a:t>1</a:t>
            </a:fld>
            <a:endParaRPr lang="en-US"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lvl="0">
              <a:defRPr/>
            </a:pPr>
            <a:fld id="{EA943608-30A2-4DD3-A5E1-F7D1EE9D253F}" type="slidenum">
              <a:rPr lang="en-US" altLang="en-US"/>
              <a:pPr lvl="0">
                <a:defRPr/>
              </a:pPr>
              <a:t>17</a:t>
            </a:fld>
            <a:endParaRPr lang="en-US" altLang="en-US"/>
          </a:p>
        </p:txBody>
      </p:sp>
    </p:spTree>
    <p:extLst>
      <p:ext uri="{BB962C8B-B14F-4D97-AF65-F5344CB8AC3E}">
        <p14:creationId xmlns:p14="http://schemas.microsoft.com/office/powerpoint/2010/main" val="185558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lvl="0">
              <a:defRPr/>
            </a:pPr>
            <a:fld id="{EA943608-30A2-4DD3-A5E1-F7D1EE9D253F}" type="slidenum">
              <a:rPr lang="en-US" altLang="en-US"/>
              <a:pPr lvl="0">
                <a:defRPr/>
              </a:pPr>
              <a:t>18</a:t>
            </a:fld>
            <a:endParaRPr lang="en-US" altLang="en-US"/>
          </a:p>
        </p:txBody>
      </p:sp>
    </p:spTree>
    <p:extLst>
      <p:ext uri="{BB962C8B-B14F-4D97-AF65-F5344CB8AC3E}">
        <p14:creationId xmlns:p14="http://schemas.microsoft.com/office/powerpoint/2010/main" val="1224406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lvl="0">
              <a:defRPr/>
            </a:pPr>
            <a:fld id="{EA943608-30A2-4DD3-A5E1-F7D1EE9D253F}" type="slidenum">
              <a:rPr lang="en-US" altLang="en-US"/>
              <a:pPr lvl="0">
                <a:defRPr/>
              </a:pPr>
              <a:t>2</a:t>
            </a:fld>
            <a:endParaRPr lang="en-US" altLang="en-US"/>
          </a:p>
        </p:txBody>
      </p:sp>
    </p:spTree>
    <p:extLst>
      <p:ext uri="{BB962C8B-B14F-4D97-AF65-F5344CB8AC3E}">
        <p14:creationId xmlns:p14="http://schemas.microsoft.com/office/powerpoint/2010/main" val="2568443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a:xfrm>
            <a:off x="163513" y="219075"/>
            <a:ext cx="6411912" cy="4440238"/>
          </a:xfrm>
        </p:spPr>
      </p:sp>
      <p:sp>
        <p:nvSpPr>
          <p:cNvPr id="3" name="슬라이드 노트 개체 틀 2"/>
          <p:cNvSpPr>
            <a:spLocks noGrp="1"/>
          </p:cNvSpPr>
          <p:nvPr>
            <p:ph type="body" idx="1"/>
          </p:nvPr>
        </p:nvSpPr>
        <p:spPr/>
        <p:txBody>
          <a:bodyPr/>
          <a:lstStyle/>
          <a:p>
            <a:pPr eaLnBrk="1" hangingPunct="1">
              <a:defRPr/>
            </a:pPr>
            <a:r>
              <a:rPr lang="en-US" altLang="ko-KR" sz="2000">
                <a:latin typeface="Arial"/>
                <a:cs typeface="Arial"/>
              </a:rPr>
              <a:t>http://spss.datasolution.kr/data/data.htm</a:t>
            </a:r>
          </a:p>
        </p:txBody>
      </p:sp>
      <p:sp>
        <p:nvSpPr>
          <p:cNvPr id="4" name="슬라이드 번호 개체 틀 3"/>
          <p:cNvSpPr>
            <a:spLocks noGrp="1"/>
          </p:cNvSpPr>
          <p:nvPr>
            <p:ph type="sldNum" sz="quarter" idx="10"/>
          </p:nvPr>
        </p:nvSpPr>
        <p:spPr/>
        <p:txBody>
          <a:bodyPr/>
          <a:lstStyle/>
          <a:p>
            <a:pPr lvl="0">
              <a:defRPr/>
            </a:pPr>
            <a:fld id="{9A1A2F62-45A7-4853-8B6C-089D0366EF82}" type="slidenum">
              <a:rPr lang="en-US" altLang="en-US">
                <a:solidFill>
                  <a:prstClr val="black"/>
                </a:solidFill>
              </a:rPr>
              <a:pPr lvl="0">
                <a:defRPr/>
              </a:pPr>
              <a:t>3</a:t>
            </a:fld>
            <a:endParaRPr lang="en-US" altLang="en-US">
              <a:solidFill>
                <a:prstClr val="black"/>
              </a:solidFill>
            </a:endParaRPr>
          </a:p>
        </p:txBody>
      </p:sp>
    </p:spTree>
    <p:extLst>
      <p:ext uri="{BB962C8B-B14F-4D97-AF65-F5344CB8AC3E}">
        <p14:creationId xmlns:p14="http://schemas.microsoft.com/office/powerpoint/2010/main" val="15613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lvl="0">
              <a:defRPr/>
            </a:pPr>
            <a:fld id="{EA943608-30A2-4DD3-A5E1-F7D1EE9D253F}" type="slidenum">
              <a:rPr lang="en-US" altLang="en-US"/>
              <a:pPr lvl="0">
                <a:defRPr/>
              </a:pPr>
              <a:t>4</a:t>
            </a:fld>
            <a:endParaRPr lang="en-US" altLang="en-US"/>
          </a:p>
        </p:txBody>
      </p:sp>
    </p:spTree>
    <p:extLst>
      <p:ext uri="{BB962C8B-B14F-4D97-AF65-F5344CB8AC3E}">
        <p14:creationId xmlns:p14="http://schemas.microsoft.com/office/powerpoint/2010/main" val="189833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lvl="0">
              <a:defRPr/>
            </a:pPr>
            <a:fld id="{EA943608-30A2-4DD3-A5E1-F7D1EE9D253F}" type="slidenum">
              <a:rPr lang="en-US" altLang="en-US"/>
              <a:pPr lvl="0">
                <a:defRPr/>
              </a:pPr>
              <a:t>5</a:t>
            </a:fld>
            <a:endParaRPr lang="en-US" altLang="en-US"/>
          </a:p>
        </p:txBody>
      </p:sp>
    </p:spTree>
    <p:extLst>
      <p:ext uri="{BB962C8B-B14F-4D97-AF65-F5344CB8AC3E}">
        <p14:creationId xmlns:p14="http://schemas.microsoft.com/office/powerpoint/2010/main" val="2976309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a:xfrm>
            <a:off x="163513" y="219075"/>
            <a:ext cx="6411912" cy="4440238"/>
          </a:xfrm>
        </p:spPr>
      </p:sp>
      <p:sp>
        <p:nvSpPr>
          <p:cNvPr id="3" name="슬라이드 노트 개체 틀 2"/>
          <p:cNvSpPr>
            <a:spLocks noGrp="1"/>
          </p:cNvSpPr>
          <p:nvPr>
            <p:ph type="body" idx="1"/>
          </p:nvPr>
        </p:nvSpPr>
        <p:spPr/>
        <p:txBody>
          <a:bodyPr/>
          <a:lstStyle/>
          <a:p>
            <a:pPr eaLnBrk="1" hangingPunct="1">
              <a:defRPr/>
            </a:pPr>
            <a:r>
              <a:rPr lang="en-US" altLang="ko-KR" sz="2000">
                <a:latin typeface="Arial"/>
                <a:cs typeface="Arial"/>
              </a:rPr>
              <a:t>http://spss.datasolution.kr/data/data.htm</a:t>
            </a:r>
          </a:p>
        </p:txBody>
      </p:sp>
      <p:sp>
        <p:nvSpPr>
          <p:cNvPr id="4" name="슬라이드 번호 개체 틀 3"/>
          <p:cNvSpPr>
            <a:spLocks noGrp="1"/>
          </p:cNvSpPr>
          <p:nvPr>
            <p:ph type="sldNum" sz="quarter" idx="10"/>
          </p:nvPr>
        </p:nvSpPr>
        <p:spPr/>
        <p:txBody>
          <a:bodyPr/>
          <a:lstStyle/>
          <a:p>
            <a:pPr lvl="0">
              <a:defRPr/>
            </a:pPr>
            <a:fld id="{9A1A2F62-45A7-4853-8B6C-089D0366EF82}" type="slidenum">
              <a:rPr lang="en-US" altLang="en-US">
                <a:solidFill>
                  <a:prstClr val="black"/>
                </a:solidFill>
              </a:rPr>
              <a:pPr lvl="0">
                <a:defRPr/>
              </a:pPr>
              <a:t>6</a:t>
            </a:fld>
            <a:endParaRPr lang="en-US" altLang="en-US">
              <a:solidFill>
                <a:prstClr val="black"/>
              </a:solidFill>
            </a:endParaRPr>
          </a:p>
        </p:txBody>
      </p:sp>
    </p:spTree>
    <p:extLst>
      <p:ext uri="{BB962C8B-B14F-4D97-AF65-F5344CB8AC3E}">
        <p14:creationId xmlns:p14="http://schemas.microsoft.com/office/powerpoint/2010/main" val="1995135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A943608-30A2-4DD3-A5E1-F7D1EE9D253F}" type="slidenum">
              <a:rPr kumimoji="0" lang="en-US" altLang="en-US" sz="1300" b="0" i="0" u="none" strike="noStrike" kern="1200" cap="none" spc="0" normalizeH="0" baseline="0" noProof="0">
                <a:ln>
                  <a:noFill/>
                </a:ln>
                <a:solidFill>
                  <a:prstClr val="black"/>
                </a:solidFill>
                <a:effectLst/>
                <a:uLnTx/>
                <a:uFillTx/>
                <a:latin typeface="나눔스퀘어 ExtraBold"/>
                <a:ea typeface="나눔스퀘어 ExtraBold"/>
                <a:cs typeface="+mn-cs"/>
              </a:rPr>
              <a:pPr marL="0" marR="0" lvl="0" indent="0" algn="r" defTabSz="914400" rtl="0" eaLnBrk="1" fontAlgn="auto" latinLnBrk="1" hangingPunct="1">
                <a:lnSpc>
                  <a:spcPct val="100000"/>
                </a:lnSpc>
                <a:spcBef>
                  <a:spcPts val="0"/>
                </a:spcBef>
                <a:spcAft>
                  <a:spcPts val="0"/>
                </a:spcAft>
                <a:buClrTx/>
                <a:buSzTx/>
                <a:buFontTx/>
                <a:buNone/>
                <a:tabLst/>
                <a:defRPr/>
              </a:pPr>
              <a:t>7</a:t>
            </a:fld>
            <a:endParaRPr kumimoji="0" lang="en-US" altLang="en-US" sz="1300" b="0" i="0" u="none" strike="noStrike" kern="1200" cap="none" spc="0" normalizeH="0" baseline="0" noProof="0">
              <a:ln>
                <a:noFill/>
              </a:ln>
              <a:solidFill>
                <a:prstClr val="black"/>
              </a:solidFill>
              <a:effectLst/>
              <a:uLnTx/>
              <a:uFillTx/>
              <a:latin typeface="나눔스퀘어 ExtraBold"/>
              <a:ea typeface="나눔스퀘어 ExtraBold"/>
              <a:cs typeface="+mn-cs"/>
            </a:endParaRPr>
          </a:p>
        </p:txBody>
      </p:sp>
    </p:spTree>
    <p:extLst>
      <p:ext uri="{BB962C8B-B14F-4D97-AF65-F5344CB8AC3E}">
        <p14:creationId xmlns:p14="http://schemas.microsoft.com/office/powerpoint/2010/main" val="3689657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A943608-30A2-4DD3-A5E1-F7D1EE9D253F}" type="slidenum">
              <a:rPr kumimoji="0" lang="en-US" altLang="en-US" sz="1300" b="0" i="0" u="none" strike="noStrike" kern="1200" cap="none" spc="0" normalizeH="0" baseline="0" noProof="0">
                <a:ln>
                  <a:noFill/>
                </a:ln>
                <a:solidFill>
                  <a:prstClr val="black"/>
                </a:solidFill>
                <a:effectLst/>
                <a:uLnTx/>
                <a:uFillTx/>
                <a:latin typeface="나눔스퀘어 ExtraBold"/>
                <a:ea typeface="나눔스퀘어 ExtraBold"/>
                <a:cs typeface="+mn-cs"/>
              </a:rPr>
              <a:pPr marL="0" marR="0" lvl="0" indent="0" algn="r" defTabSz="914400" rtl="0" eaLnBrk="1" fontAlgn="auto" latinLnBrk="1" hangingPunct="1">
                <a:lnSpc>
                  <a:spcPct val="100000"/>
                </a:lnSpc>
                <a:spcBef>
                  <a:spcPts val="0"/>
                </a:spcBef>
                <a:spcAft>
                  <a:spcPts val="0"/>
                </a:spcAft>
                <a:buClrTx/>
                <a:buSzTx/>
                <a:buFontTx/>
                <a:buNone/>
                <a:tabLst/>
                <a:defRPr/>
              </a:pPr>
              <a:t>8</a:t>
            </a:fld>
            <a:endParaRPr kumimoji="0" lang="en-US" altLang="en-US" sz="1300" b="0" i="0" u="none" strike="noStrike" kern="1200" cap="none" spc="0" normalizeH="0" baseline="0" noProof="0">
              <a:ln>
                <a:noFill/>
              </a:ln>
              <a:solidFill>
                <a:prstClr val="black"/>
              </a:solidFill>
              <a:effectLst/>
              <a:uLnTx/>
              <a:uFillTx/>
              <a:latin typeface="나눔스퀘어 ExtraBold"/>
              <a:ea typeface="나눔스퀘어 ExtraBold"/>
              <a:cs typeface="+mn-cs"/>
            </a:endParaRPr>
          </a:p>
        </p:txBody>
      </p:sp>
    </p:spTree>
    <p:extLst>
      <p:ext uri="{BB962C8B-B14F-4D97-AF65-F5344CB8AC3E}">
        <p14:creationId xmlns:p14="http://schemas.microsoft.com/office/powerpoint/2010/main" val="4076441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이미지 개체 틀 1"/>
          <p:cNvSpPr>
            <a:spLocks noGrp="1" noRot="1" noChangeAspect="1" noTextEdit="1"/>
          </p:cNvSpPr>
          <p:nvPr>
            <p:ph type="sldImg" idx="2"/>
          </p:nvPr>
        </p:nvSpPr>
        <p:spPr>
          <a:xfrm>
            <a:off x="20638" y="98425"/>
            <a:ext cx="6729412" cy="4660900"/>
          </a:xfrm>
        </p:spPr>
      </p:sp>
      <p:sp>
        <p:nvSpPr>
          <p:cNvPr id="7" name="슬라이드 노트 개체 틀 2"/>
          <p:cNvSpPr>
            <a:spLocks noGrp="1"/>
          </p:cNvSpPr>
          <p:nvPr>
            <p:ph type="body" idx="3"/>
          </p:nvPr>
        </p:nvSpPr>
        <p:spPr>
          <a:xfrm>
            <a:off x="82740" y="5172842"/>
            <a:ext cx="6623411" cy="4320482"/>
          </a:xfrm>
        </p:spPr>
        <p:txBody>
          <a:bodyPr/>
          <a:lstStyle/>
          <a:p>
            <a:pPr lvl="0">
              <a:defRPr/>
            </a:pPr>
            <a:endParaRPr lang="ko-KR" altLang="en-US"/>
          </a:p>
        </p:txBody>
      </p:sp>
      <p:sp>
        <p:nvSpPr>
          <p:cNvPr id="8" name="슬라이드 번호 개체 틀 3"/>
          <p:cNvSpPr>
            <a:spLocks noGrp="1"/>
          </p:cNvSpPr>
          <p:nvPr>
            <p:ph type="sldNum" sz="quarter" idx="5"/>
          </p:nvPr>
        </p:nvSpPr>
        <p:spPr>
          <a:xfrm>
            <a:off x="3850443" y="9428584"/>
            <a:ext cx="2945659" cy="496332"/>
          </a:xfrm>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EA943608-30A2-4DD3-A5E1-F7D1EE9D253F}" type="slidenum">
              <a:rPr kumimoji="0" lang="en-US" altLang="en-US" sz="1300" b="0" i="0" u="none" strike="noStrike" kern="1200" cap="none" spc="0" normalizeH="0" baseline="0" noProof="0">
                <a:ln>
                  <a:noFill/>
                </a:ln>
                <a:solidFill>
                  <a:prstClr val="black"/>
                </a:solidFill>
                <a:effectLst/>
                <a:uLnTx/>
                <a:uFillTx/>
                <a:latin typeface="나눔스퀘어 ExtraBold"/>
                <a:ea typeface="나눔스퀘어 ExtraBold"/>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en-US" altLang="en-US" sz="1300" b="0" i="0" u="none" strike="noStrike" kern="1200" cap="none" spc="0" normalizeH="0" baseline="0" noProof="0">
              <a:ln>
                <a:noFill/>
              </a:ln>
              <a:solidFill>
                <a:prstClr val="black"/>
              </a:solidFill>
              <a:effectLst/>
              <a:uLnTx/>
              <a:uFillTx/>
              <a:latin typeface="나눔스퀘어 ExtraBold"/>
              <a:ea typeface="나눔스퀘어 ExtraBold"/>
              <a:cs typeface="+mn-cs"/>
            </a:endParaRPr>
          </a:p>
        </p:txBody>
      </p:sp>
    </p:spTree>
    <p:extLst>
      <p:ext uri="{BB962C8B-B14F-4D97-AF65-F5344CB8AC3E}">
        <p14:creationId xmlns:p14="http://schemas.microsoft.com/office/powerpoint/2010/main" val="2654258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8016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2AC7F96-4B9B-4741-BFCC-2B69DFF14624}"/>
              </a:ext>
            </a:extLst>
          </p:cNvPr>
          <p:cNvSpPr/>
          <p:nvPr userDrawn="1"/>
        </p:nvSpPr>
        <p:spPr>
          <a:xfrm>
            <a:off x="671108" y="6605368"/>
            <a:ext cx="2779928" cy="184666"/>
          </a:xfrm>
          <a:prstGeom prst="rect">
            <a:avLst/>
          </a:prstGeom>
        </p:spPr>
        <p:txBody>
          <a:bodyPr wrap="none">
            <a:spAutoFit/>
          </a:bodyPr>
          <a:lstStyle/>
          <a:p>
            <a:pPr>
              <a:defRPr/>
            </a:pPr>
            <a:r>
              <a:rPr lang="en-US" altLang="ko-KR" sz="600">
                <a:solidFill>
                  <a:schemeClr val="tx1">
                    <a:lumMod val="50000"/>
                    <a:lumOff val="50000"/>
                  </a:schemeClr>
                </a:solidFill>
                <a:latin typeface="Arial" pitchFamily="34" charset="0"/>
                <a:ea typeface="맑은 고딕" pitchFamily="50" charset="-127"/>
                <a:cs typeface="Arial" pitchFamily="34" charset="0"/>
              </a:rPr>
              <a:t>© 2019 </a:t>
            </a:r>
            <a:r>
              <a:rPr lang="en-US" altLang="ko-KR" sz="600" err="1">
                <a:solidFill>
                  <a:schemeClr val="tx1">
                    <a:lumMod val="50000"/>
                    <a:lumOff val="50000"/>
                  </a:schemeClr>
                </a:solidFill>
                <a:latin typeface="Arial" pitchFamily="34" charset="0"/>
                <a:ea typeface="맑은 고딕" pitchFamily="50" charset="-127"/>
                <a:cs typeface="Arial" pitchFamily="34" charset="0"/>
              </a:rPr>
              <a:t>DataSolution</a:t>
            </a:r>
            <a:r>
              <a:rPr lang="en-US" altLang="ko-KR" sz="600">
                <a:solidFill>
                  <a:schemeClr val="tx1">
                    <a:lumMod val="50000"/>
                    <a:lumOff val="50000"/>
                  </a:schemeClr>
                </a:solidFill>
                <a:latin typeface="Arial" pitchFamily="34" charset="0"/>
                <a:ea typeface="맑은 고딕" pitchFamily="50" charset="-127"/>
                <a:cs typeface="Arial" pitchFamily="34" charset="0"/>
              </a:rPr>
              <a:t> Inc. | </a:t>
            </a:r>
            <a:r>
              <a:rPr lang="en-US" altLang="ko-KR" sz="600" err="1">
                <a:solidFill>
                  <a:schemeClr val="tx1">
                    <a:lumMod val="50000"/>
                    <a:lumOff val="50000"/>
                  </a:schemeClr>
                </a:solidFill>
                <a:latin typeface="Arial" pitchFamily="34" charset="0"/>
                <a:ea typeface="맑은 고딕" pitchFamily="50" charset="-127"/>
                <a:cs typeface="Arial" pitchFamily="34" charset="0"/>
              </a:rPr>
              <a:t>BigData</a:t>
            </a:r>
            <a:r>
              <a:rPr lang="en-US" altLang="ko-KR" sz="600">
                <a:solidFill>
                  <a:schemeClr val="tx1">
                    <a:lumMod val="50000"/>
                    <a:lumOff val="50000"/>
                  </a:schemeClr>
                </a:solidFill>
                <a:latin typeface="Arial" pitchFamily="34" charset="0"/>
                <a:ea typeface="맑은 고딕" pitchFamily="50" charset="-127"/>
                <a:cs typeface="Arial" pitchFamily="34" charset="0"/>
              </a:rPr>
              <a:t> Learning Center by  Ph.D. Jae-Suk Choi</a:t>
            </a:r>
          </a:p>
        </p:txBody>
      </p:sp>
      <p:sp>
        <p:nvSpPr>
          <p:cNvPr id="3" name="직사각형 2">
            <a:extLst>
              <a:ext uri="{FF2B5EF4-FFF2-40B4-BE49-F238E27FC236}">
                <a16:creationId xmlns:a16="http://schemas.microsoft.com/office/drawing/2014/main" id="{25933351-9B54-4426-B017-A76C70E046CA}"/>
              </a:ext>
            </a:extLst>
          </p:cNvPr>
          <p:cNvSpPr/>
          <p:nvPr userDrawn="1"/>
        </p:nvSpPr>
        <p:spPr>
          <a:xfrm>
            <a:off x="6303806" y="6605368"/>
            <a:ext cx="3175869" cy="184666"/>
          </a:xfrm>
          <a:prstGeom prst="rect">
            <a:avLst/>
          </a:prstGeom>
        </p:spPr>
        <p:txBody>
          <a:bodyPr wrap="none">
            <a:spAutoFit/>
          </a:bodyPr>
          <a:lstStyle/>
          <a:p>
            <a:pPr>
              <a:defRPr/>
            </a:pPr>
            <a:r>
              <a:rPr lang="en-US" altLang="ko-KR" sz="600">
                <a:solidFill>
                  <a:schemeClr val="tx1">
                    <a:lumMod val="50000"/>
                    <a:lumOff val="50000"/>
                  </a:schemeClr>
                </a:solidFill>
                <a:latin typeface="Arial" pitchFamily="34" charset="0"/>
                <a:ea typeface="맑은 고딕" pitchFamily="50" charset="-127"/>
                <a:cs typeface="Arial" pitchFamily="34" charset="0"/>
              </a:rPr>
              <a:t>NOTICE: Proprietary and Confidential Copyright © </a:t>
            </a:r>
            <a:r>
              <a:rPr lang="en-US" altLang="ko-KR" sz="600" err="1">
                <a:solidFill>
                  <a:schemeClr val="tx1">
                    <a:lumMod val="50000"/>
                    <a:lumOff val="50000"/>
                  </a:schemeClr>
                </a:solidFill>
                <a:latin typeface="Arial" pitchFamily="34" charset="0"/>
                <a:ea typeface="맑은 고딕" pitchFamily="50" charset="-127"/>
                <a:cs typeface="Arial" pitchFamily="34" charset="0"/>
              </a:rPr>
              <a:t>DataSolution</a:t>
            </a:r>
            <a:r>
              <a:rPr lang="en-US" altLang="ko-KR" sz="600">
                <a:solidFill>
                  <a:schemeClr val="tx1">
                    <a:lumMod val="50000"/>
                    <a:lumOff val="50000"/>
                  </a:schemeClr>
                </a:solidFill>
                <a:latin typeface="Arial" pitchFamily="34" charset="0"/>
                <a:ea typeface="맑은 고딕" pitchFamily="50" charset="-127"/>
                <a:cs typeface="Arial" pitchFamily="34" charset="0"/>
              </a:rPr>
              <a:t> Inc. All rights reserved.</a:t>
            </a:r>
          </a:p>
        </p:txBody>
      </p:sp>
      <p:pic>
        <p:nvPicPr>
          <p:cNvPr id="4" name="그림 3"/>
          <p:cNvPicPr>
            <a:picLocks noChangeAspect="1"/>
          </p:cNvPicPr>
          <p:nvPr userDrawn="1"/>
        </p:nvPicPr>
        <p:blipFill>
          <a:blip r:embed="rId3"/>
          <a:stretch>
            <a:fillRect/>
          </a:stretch>
        </p:blipFill>
        <p:spPr>
          <a:xfrm>
            <a:off x="7761312" y="188640"/>
            <a:ext cx="2021979" cy="340333"/>
          </a:xfrm>
          <a:prstGeom prst="rect">
            <a:avLst/>
          </a:prstGeom>
        </p:spPr>
      </p:pic>
    </p:spTree>
    <p:extLst>
      <p:ext uri="{BB962C8B-B14F-4D97-AF65-F5344CB8AC3E}">
        <p14:creationId xmlns:p14="http://schemas.microsoft.com/office/powerpoint/2010/main" val="1869053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h_1-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제목 3"/>
          <p:cNvSpPr>
            <a:spLocks noGrp="1"/>
          </p:cNvSpPr>
          <p:nvPr>
            <p:ph type="title"/>
          </p:nvPr>
        </p:nvSpPr>
        <p:spPr>
          <a:xfrm>
            <a:off x="780528" y="740369"/>
            <a:ext cx="7871884" cy="400110"/>
          </a:xfrm>
          <a:prstGeom prst="rect">
            <a:avLst/>
          </a:prstGeom>
        </p:spPr>
        <p:txBody>
          <a:bodyPr vert="horz" wrap="square" lIns="0" tIns="0" rIns="0" bIns="0" rtlCol="0" anchor="ctr">
            <a:spAutoFit/>
            <a:scene3d>
              <a:camera prst="orthographicFront"/>
              <a:lightRig rig="threePt" dir="t"/>
            </a:scene3d>
            <a:sp3d prstMaterial="softEdge">
              <a:contourClr>
                <a:schemeClr val="bg1"/>
              </a:contourClr>
            </a:sp3d>
          </a:bodyPr>
          <a:lstStyle>
            <a:lvl1pPr marL="0" indent="0" algn="l" rtl="0" eaLnBrk="0" fontAlgn="base" latinLnBrk="1" hangingPunct="0">
              <a:spcBef>
                <a:spcPct val="0"/>
              </a:spcBef>
              <a:spcAft>
                <a:spcPct val="0"/>
              </a:spcAft>
              <a:buFont typeface="+mj-lt"/>
              <a:buNone/>
              <a:defRPr kumimoji="1" lang="ko-KR" altLang="en-US" sz="2600" b="0" kern="0" spc="0" baseline="0" dirty="0">
                <a:ln w="1905"/>
                <a:gradFill>
                  <a:gsLst>
                    <a:gs pos="63750">
                      <a:srgbClr val="0070C0"/>
                    </a:gs>
                    <a:gs pos="75000">
                      <a:srgbClr val="0070C0"/>
                    </a:gs>
                  </a:gsLst>
                  <a:lin ang="5400000" scaled="0"/>
                </a:gradFill>
                <a:effectLst/>
                <a:latin typeface="나눔스퀘어 ExtraBold" pitchFamily="50" charset="-127"/>
                <a:ea typeface="나눔스퀘어 ExtraBold" pitchFamily="50" charset="-127"/>
                <a:cs typeface="+mj-cs"/>
              </a:defRPr>
            </a:lvl1pPr>
          </a:lstStyle>
          <a:p>
            <a:r>
              <a:rPr lang="ko-KR" altLang="en-US" dirty="0"/>
              <a:t>마스터 제목 스타일 편집</a:t>
            </a:r>
          </a:p>
        </p:txBody>
      </p:sp>
      <p:sp>
        <p:nvSpPr>
          <p:cNvPr id="5" name="Rectangle 178"/>
          <p:cNvSpPr>
            <a:spLocks noChangeArrowheads="1"/>
          </p:cNvSpPr>
          <p:nvPr userDrawn="1"/>
        </p:nvSpPr>
        <p:spPr bwMode="auto">
          <a:xfrm>
            <a:off x="4859074" y="6548953"/>
            <a:ext cx="411580" cy="169277"/>
          </a:xfrm>
          <a:prstGeom prst="rect">
            <a:avLst/>
          </a:prstGeom>
          <a:noFill/>
          <a:ln w="9525">
            <a:noFill/>
            <a:miter lim="800000"/>
            <a:headEnd/>
            <a:tailEnd/>
          </a:ln>
          <a:effectLst/>
        </p:spPr>
        <p:txBody>
          <a:bodyPr wrap="square" lIns="0" tIns="0" rIns="0" bIns="0" anchor="ctr">
            <a:spAutoFit/>
          </a:bodyPr>
          <a:lstStyle/>
          <a:p>
            <a:pPr marR="0" lvl="0" indent="0" algn="ctr" fontAlgn="auto" latinLnBrk="0">
              <a:lnSpc>
                <a:spcPct val="100000"/>
              </a:lnSpc>
              <a:spcBef>
                <a:spcPts val="0"/>
              </a:spcBef>
              <a:spcAft>
                <a:spcPts val="0"/>
              </a:spcAft>
              <a:buClrTx/>
              <a:buSzTx/>
              <a:buFontTx/>
              <a:buNone/>
              <a:tabLst/>
            </a:pPr>
            <a:fld id="{8412F0CD-6C03-4E80-9F06-157C4F806DB1}" type="slidenum">
              <a:rPr kumimoji="0" lang="en-US" altLang="ko-KR" sz="1100" b="1" i="0" u="none" strike="noStrike" kern="0" cap="none" spc="0" normalizeH="0" baseline="0" noProof="0" smtClean="0">
                <a:ln>
                  <a:noFill/>
                </a:ln>
                <a:solidFill>
                  <a:schemeClr val="tx1">
                    <a:lumMod val="50000"/>
                    <a:lumOff val="50000"/>
                  </a:schemeClr>
                </a:solidFill>
                <a:effectLst/>
                <a:uLnTx/>
                <a:uFillTx/>
                <a:latin typeface="나눔바른고딕 UltraLight" pitchFamily="2" charset="-127"/>
                <a:ea typeface="나눔바른고딕 UltraLight" pitchFamily="2" charset="-127"/>
              </a:rPr>
              <a:pPr marR="0" lvl="0" indent="0" algn="ctr" fontAlgn="auto" latinLnBrk="0">
                <a:lnSpc>
                  <a:spcPct val="100000"/>
                </a:lnSpc>
                <a:spcBef>
                  <a:spcPts val="0"/>
                </a:spcBef>
                <a:spcAft>
                  <a:spcPts val="0"/>
                </a:spcAft>
                <a:buClrTx/>
                <a:buSzTx/>
                <a:buFontTx/>
                <a:buNone/>
                <a:tabLst/>
              </a:pPr>
              <a:t>‹#›</a:t>
            </a:fld>
            <a:endParaRPr kumimoji="0" lang="en-US" altLang="ko-KR" sz="1100" b="1" i="0" u="none" strike="noStrike" kern="0" cap="none" spc="0" normalizeH="0" baseline="0" noProof="0">
              <a:ln>
                <a:noFill/>
              </a:ln>
              <a:solidFill>
                <a:schemeClr val="tx1">
                  <a:lumMod val="50000"/>
                  <a:lumOff val="50000"/>
                </a:schemeClr>
              </a:solidFill>
              <a:effectLst/>
              <a:uLnTx/>
              <a:uFillTx/>
              <a:latin typeface="나눔바른고딕 UltraLight" pitchFamily="2" charset="-127"/>
              <a:ea typeface="나눔바른고딕 UltraLight" pitchFamily="2" charset="-127"/>
            </a:endParaRPr>
          </a:p>
        </p:txBody>
      </p:sp>
      <p:grpSp>
        <p:nvGrpSpPr>
          <p:cNvPr id="21" name="그룹 20"/>
          <p:cNvGrpSpPr/>
          <p:nvPr userDrawn="1"/>
        </p:nvGrpSpPr>
        <p:grpSpPr>
          <a:xfrm>
            <a:off x="58786" y="1438177"/>
            <a:ext cx="71366" cy="696392"/>
            <a:chOff x="67253" y="1474605"/>
            <a:chExt cx="71366" cy="696392"/>
          </a:xfrm>
        </p:grpSpPr>
        <p:sp>
          <p:nvSpPr>
            <p:cNvPr id="22" name="타원 21"/>
            <p:cNvSpPr/>
            <p:nvPr userDrawn="1"/>
          </p:nvSpPr>
          <p:spPr>
            <a:xfrm rot="5400000">
              <a:off x="67253" y="1474605"/>
              <a:ext cx="71366" cy="713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800">
                <a:solidFill>
                  <a:prstClr val="white"/>
                </a:solidFill>
                <a:latin typeface="나눔스퀘어 ExtraBold" pitchFamily="50" charset="-127"/>
                <a:ea typeface="나눔스퀘어 ExtraBold" pitchFamily="50" charset="-127"/>
              </a:endParaRPr>
            </a:p>
          </p:txBody>
        </p:sp>
        <p:sp>
          <p:nvSpPr>
            <p:cNvPr id="24" name="타원 23"/>
            <p:cNvSpPr/>
            <p:nvPr userDrawn="1"/>
          </p:nvSpPr>
          <p:spPr>
            <a:xfrm rot="5400000">
              <a:off x="67253" y="1787118"/>
              <a:ext cx="71366" cy="713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800">
                <a:solidFill>
                  <a:prstClr val="white"/>
                </a:solidFill>
                <a:latin typeface="나눔스퀘어 ExtraBold" pitchFamily="50" charset="-127"/>
                <a:ea typeface="나눔스퀘어 ExtraBold" pitchFamily="50" charset="-127"/>
              </a:endParaRPr>
            </a:p>
          </p:txBody>
        </p:sp>
        <p:sp>
          <p:nvSpPr>
            <p:cNvPr id="26" name="타원 25"/>
            <p:cNvSpPr/>
            <p:nvPr userDrawn="1"/>
          </p:nvSpPr>
          <p:spPr>
            <a:xfrm rot="5400000">
              <a:off x="67253" y="2099631"/>
              <a:ext cx="71366" cy="7136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latinLnBrk="1">
                <a:spcBef>
                  <a:spcPts val="0"/>
                </a:spcBef>
                <a:spcAft>
                  <a:spcPts val="0"/>
                </a:spcAft>
              </a:pPr>
              <a:endParaRPr lang="ko-KR" altLang="en-US" sz="1800">
                <a:solidFill>
                  <a:prstClr val="white"/>
                </a:solidFill>
                <a:latin typeface="나눔스퀘어 ExtraBold" pitchFamily="50" charset="-127"/>
                <a:ea typeface="나눔스퀘어 ExtraBold" pitchFamily="50" charset="-127"/>
              </a:endParaRPr>
            </a:p>
          </p:txBody>
        </p:sp>
      </p:grpSp>
      <p:sp>
        <p:nvSpPr>
          <p:cNvPr id="11" name="직사각형 10">
            <a:extLst>
              <a:ext uri="{FF2B5EF4-FFF2-40B4-BE49-F238E27FC236}">
                <a16:creationId xmlns:a16="http://schemas.microsoft.com/office/drawing/2014/main" id="{02AC7F96-4B9B-4741-BFCC-2B69DFF14624}"/>
              </a:ext>
            </a:extLst>
          </p:cNvPr>
          <p:cNvSpPr/>
          <p:nvPr userDrawn="1"/>
        </p:nvSpPr>
        <p:spPr>
          <a:xfrm>
            <a:off x="671108" y="6605368"/>
            <a:ext cx="2308645" cy="184666"/>
          </a:xfrm>
          <a:prstGeom prst="rect">
            <a:avLst/>
          </a:prstGeom>
        </p:spPr>
        <p:txBody>
          <a:bodyPr wrap="none">
            <a:spAutoFit/>
          </a:bodyPr>
          <a:lstStyle/>
          <a:p>
            <a:pPr>
              <a:defRPr/>
            </a:pPr>
            <a:r>
              <a:rPr lang="en-US" altLang="ko-KR" sz="600">
                <a:solidFill>
                  <a:schemeClr val="tx1">
                    <a:lumMod val="50000"/>
                    <a:lumOff val="50000"/>
                  </a:schemeClr>
                </a:solidFill>
                <a:latin typeface="Arial" pitchFamily="34" charset="0"/>
                <a:ea typeface="맑은 고딕" pitchFamily="50" charset="-127"/>
                <a:cs typeface="Arial" pitchFamily="34" charset="0"/>
              </a:rPr>
              <a:t>© </a:t>
            </a:r>
            <a:r>
              <a:rPr lang="en-US" altLang="ko-KR" sz="600" smtClean="0">
                <a:solidFill>
                  <a:schemeClr val="tx1">
                    <a:lumMod val="50000"/>
                    <a:lumOff val="50000"/>
                  </a:schemeClr>
                </a:solidFill>
                <a:latin typeface="Arial" pitchFamily="34" charset="0"/>
                <a:ea typeface="맑은 고딕" pitchFamily="50" charset="-127"/>
                <a:cs typeface="Arial" pitchFamily="34" charset="0"/>
              </a:rPr>
              <a:t>2022</a:t>
            </a:r>
            <a:r>
              <a:rPr lang="en-US" altLang="ko-KR" sz="600" baseline="0" smtClean="0">
                <a:solidFill>
                  <a:schemeClr val="tx1">
                    <a:lumMod val="50000"/>
                    <a:lumOff val="50000"/>
                  </a:schemeClr>
                </a:solidFill>
                <a:latin typeface="Arial" pitchFamily="34" charset="0"/>
                <a:ea typeface="맑은 고딕" pitchFamily="50" charset="-127"/>
                <a:cs typeface="Arial" pitchFamily="34" charset="0"/>
              </a:rPr>
              <a:t> aSSIST lecture materials by s</a:t>
            </a:r>
            <a:r>
              <a:rPr lang="en-US" altLang="ko-KR" sz="600" smtClean="0">
                <a:solidFill>
                  <a:schemeClr val="tx1">
                    <a:lumMod val="50000"/>
                    <a:lumOff val="50000"/>
                  </a:schemeClr>
                </a:solidFill>
                <a:latin typeface="Arial" pitchFamily="34" charset="0"/>
                <a:ea typeface="맑은 고딕" pitchFamily="50" charset="-127"/>
                <a:cs typeface="Arial" pitchFamily="34" charset="0"/>
              </a:rPr>
              <a:t>anggoo,</a:t>
            </a:r>
            <a:r>
              <a:rPr lang="en-US" altLang="ko-KR" sz="600" baseline="0" smtClean="0">
                <a:solidFill>
                  <a:schemeClr val="tx1">
                    <a:lumMod val="50000"/>
                    <a:lumOff val="50000"/>
                  </a:schemeClr>
                </a:solidFill>
                <a:latin typeface="Arial" pitchFamily="34" charset="0"/>
                <a:ea typeface="맑은 고딕" pitchFamily="50" charset="-127"/>
                <a:cs typeface="Arial" pitchFamily="34" charset="0"/>
              </a:rPr>
              <a:t> cho (ancestor9)</a:t>
            </a:r>
            <a:r>
              <a:rPr lang="ko-KR" altLang="en-US" sz="600" smtClean="0">
                <a:solidFill>
                  <a:schemeClr val="tx1">
                    <a:lumMod val="50000"/>
                    <a:lumOff val="50000"/>
                  </a:schemeClr>
                </a:solidFill>
                <a:latin typeface="Arial" pitchFamily="34" charset="0"/>
                <a:ea typeface="맑은 고딕" pitchFamily="50" charset="-127"/>
                <a:cs typeface="Arial" pitchFamily="34" charset="0"/>
              </a:rPr>
              <a:t> </a:t>
            </a:r>
            <a:endParaRPr lang="en-US" altLang="ko-KR" sz="600">
              <a:solidFill>
                <a:schemeClr val="tx1">
                  <a:lumMod val="50000"/>
                  <a:lumOff val="50000"/>
                </a:schemeClr>
              </a:solidFill>
              <a:latin typeface="Arial" pitchFamily="34" charset="0"/>
              <a:ea typeface="맑은 고딕" pitchFamily="50" charset="-127"/>
              <a:cs typeface="Arial" pitchFamily="34" charset="0"/>
            </a:endParaRPr>
          </a:p>
        </p:txBody>
      </p:sp>
      <p:pic>
        <p:nvPicPr>
          <p:cNvPr id="2" name="그림 1"/>
          <p:cNvPicPr>
            <a:picLocks noChangeAspect="1"/>
          </p:cNvPicPr>
          <p:nvPr userDrawn="1"/>
        </p:nvPicPr>
        <p:blipFill>
          <a:blip r:embed="rId3"/>
          <a:stretch>
            <a:fillRect/>
          </a:stretch>
        </p:blipFill>
        <p:spPr>
          <a:xfrm>
            <a:off x="7761312" y="188640"/>
            <a:ext cx="2021979" cy="340333"/>
          </a:xfrm>
          <a:prstGeom prst="rect">
            <a:avLst/>
          </a:prstGeom>
        </p:spPr>
      </p:pic>
    </p:spTree>
    <p:extLst>
      <p:ext uri="{BB962C8B-B14F-4D97-AF65-F5344CB8AC3E}">
        <p14:creationId xmlns:p14="http://schemas.microsoft.com/office/powerpoint/2010/main" val="118400581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1518"/>
      </p:ext>
    </p:extLst>
  </p:cSld>
  <p:clrMap bg1="lt1" tx1="dk1" bg2="lt2" tx2="dk2" accent1="accent1" accent2="accent2" accent3="accent3" accent4="accent4" accent5="accent5" accent6="accent6" hlink="hlink" folHlink="folHlink"/>
  <p:sldLayoutIdLst>
    <p:sldLayoutId id="2147483695" r:id="rId1"/>
    <p:sldLayoutId id="2147483708" r:id="rId2"/>
    <p:sldLayoutId id="2147483697"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unrise_problem" TargetMode="External"/><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en.wikipedia.org/wiki/Probability_theor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urvivorship_bias#In_the_military" TargetMode="External"/><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en.wikipedia.org/wiki/Naive_Bayes_classifier" TargetMode="Externa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6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analyticsinsight.net/four-types-of-business-analytics-to-know/"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jakevdp/PythonDataScienceHandbook" TargetMode="External"/><Relationship Id="rId3" Type="http://schemas.openxmlformats.org/officeDocument/2006/relationships/hyperlink" Target="https://scikit-learn.org/stable/" TargetMode="Externa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github.com/ageron/handson-ml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GEFxFVESQXc&amp;t=60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30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290.png"/><Relationship Id="rId5" Type="http://schemas.openxmlformats.org/officeDocument/2006/relationships/image" Target="../media/image4280.png"/><Relationship Id="rId4" Type="http://schemas.openxmlformats.org/officeDocument/2006/relationships/image" Target="../media/image4270.png"/></Relationships>
</file>

<file path=ppt/slides/_rels/slide9.xml.rels><?xml version="1.0" encoding="UTF-8" standalone="yes"?>
<Relationships xmlns="http://schemas.openxmlformats.org/package/2006/relationships"><Relationship Id="rId3" Type="http://schemas.openxmlformats.org/officeDocument/2006/relationships/image" Target="../media/image44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47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54" name="Picture 6" descr="two girl illustrat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9204" y="620688"/>
            <a:ext cx="3926012" cy="5904723"/>
          </a:xfrm>
          <a:prstGeom prst="rect">
            <a:avLst/>
          </a:prstGeom>
          <a:noFill/>
          <a:extLst>
            <a:ext uri="{909E8E84-426E-40DD-AFC4-6F175D3DCCD1}">
              <a14:hiddenFill xmlns:a14="http://schemas.microsoft.com/office/drawing/2010/main">
                <a:solidFill>
                  <a:srgbClr val="FFFFFF"/>
                </a:solidFill>
              </a14:hiddenFill>
            </a:ext>
          </a:extLst>
        </p:spPr>
      </p:pic>
      <p:sp>
        <p:nvSpPr>
          <p:cNvPr id="18" name="제목 1"/>
          <p:cNvSpPr txBox="1">
            <a:spLocks/>
          </p:cNvSpPr>
          <p:nvPr/>
        </p:nvSpPr>
        <p:spPr>
          <a:xfrm>
            <a:off x="416496" y="1196752"/>
            <a:ext cx="4402522" cy="1808145"/>
          </a:xfrm>
          <a:prstGeom prst="rect">
            <a:avLst/>
          </a:prstGeom>
        </p:spPr>
        <p:txBody>
          <a:bodyP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000" b="1" dirty="0" smtClean="0">
                <a:latin typeface="휴먼엑스포" panose="02030504000101010101" pitchFamily="18" charset="-127"/>
                <a:ea typeface="휴먼엑스포" panose="02030504000101010101" pitchFamily="18" charset="-127"/>
              </a:rPr>
              <a:t>AI </a:t>
            </a:r>
            <a:r>
              <a:rPr lang="ko-KR" altLang="en-US" sz="4000" b="1" dirty="0" smtClean="0">
                <a:latin typeface="휴먼엑스포" panose="02030504000101010101" pitchFamily="18" charset="-127"/>
                <a:ea typeface="휴먼엑스포" panose="02030504000101010101" pitchFamily="18" charset="-127"/>
              </a:rPr>
              <a:t>빅데이터</a:t>
            </a:r>
            <a:r>
              <a:rPr lang="en-US" altLang="ko-KR" sz="4000" b="1" dirty="0" smtClean="0">
                <a:latin typeface="휴먼엑스포" panose="02030504000101010101" pitchFamily="18" charset="-127"/>
                <a:ea typeface="휴먼엑스포" panose="02030504000101010101" pitchFamily="18" charset="-127"/>
              </a:rPr>
              <a:t> </a:t>
            </a:r>
          </a:p>
          <a:p>
            <a:pPr algn="l"/>
            <a:r>
              <a:rPr lang="en-US" altLang="ko-KR" sz="4000" b="1" dirty="0" smtClean="0">
                <a:latin typeface="휴먼엑스포" panose="02030504000101010101" pitchFamily="18" charset="-127"/>
                <a:ea typeface="휴먼엑스포" panose="02030504000101010101" pitchFamily="18" charset="-127"/>
              </a:rPr>
              <a:t>MBA</a:t>
            </a:r>
            <a:r>
              <a:rPr lang="ko-KR" altLang="en-US" sz="4000" b="1" dirty="0" smtClean="0">
                <a:latin typeface="휴먼엑스포" panose="02030504000101010101" pitchFamily="18" charset="-127"/>
                <a:ea typeface="휴먼엑스포" panose="02030504000101010101" pitchFamily="18" charset="-127"/>
              </a:rPr>
              <a:t>과정</a:t>
            </a:r>
            <a:endParaRPr lang="en-US" altLang="ko-KR" sz="4000" b="1" dirty="0" smtClean="0">
              <a:latin typeface="휴먼엑스포" panose="02030504000101010101" pitchFamily="18" charset="-127"/>
              <a:ea typeface="휴먼엑스포" panose="02030504000101010101" pitchFamily="18" charset="-127"/>
            </a:endParaRPr>
          </a:p>
          <a:p>
            <a:pPr algn="l"/>
            <a:r>
              <a:rPr lang="en-US" altLang="ko-KR" sz="3600" b="1" dirty="0" smtClean="0">
                <a:latin typeface="휴먼엑스포" panose="02030504000101010101" pitchFamily="18" charset="-127"/>
                <a:ea typeface="휴먼엑스포" panose="02030504000101010101" pitchFamily="18" charset="-127"/>
              </a:rPr>
              <a:t/>
            </a:r>
            <a:br>
              <a:rPr lang="en-US" altLang="ko-KR" sz="3600" b="1" dirty="0" smtClean="0">
                <a:latin typeface="휴먼엑스포" panose="02030504000101010101" pitchFamily="18" charset="-127"/>
                <a:ea typeface="휴먼엑스포" panose="02030504000101010101" pitchFamily="18" charset="-127"/>
              </a:rPr>
            </a:br>
            <a:r>
              <a:rPr lang="ko-KR" altLang="en-US" sz="3200" b="1" dirty="0" smtClean="0">
                <a:latin typeface="휴먼엑스포" panose="02030504000101010101" pitchFamily="18" charset="-127"/>
                <a:ea typeface="휴먼엑스포" panose="02030504000101010101" pitchFamily="18" charset="-127"/>
              </a:rPr>
              <a:t>데이터</a:t>
            </a:r>
            <a:r>
              <a:rPr lang="en-US" altLang="ko-KR" sz="3200" b="1" dirty="0" smtClean="0">
                <a:latin typeface="휴먼엑스포" panose="02030504000101010101" pitchFamily="18" charset="-127"/>
                <a:ea typeface="휴먼엑스포" panose="02030504000101010101" pitchFamily="18" charset="-127"/>
              </a:rPr>
              <a:t> </a:t>
            </a:r>
            <a:r>
              <a:rPr lang="ko-KR" altLang="en-US" sz="3200" b="1" dirty="0" err="1" smtClean="0">
                <a:latin typeface="휴먼엑스포" panose="02030504000101010101" pitchFamily="18" charset="-127"/>
                <a:ea typeface="휴먼엑스포" panose="02030504000101010101" pitchFamily="18" charset="-127"/>
              </a:rPr>
              <a:t>마이닝</a:t>
            </a:r>
            <a:r>
              <a:rPr lang="ko-KR" altLang="en-US" sz="3200" b="1" smtClean="0">
                <a:latin typeface="휴먼엑스포" panose="02030504000101010101" pitchFamily="18" charset="-127"/>
                <a:ea typeface="휴먼엑스포" panose="02030504000101010101" pitchFamily="18" charset="-127"/>
              </a:rPr>
              <a:t> </a:t>
            </a:r>
            <a:r>
              <a:rPr lang="en-US" altLang="ko-KR" sz="3200" b="1" smtClean="0">
                <a:latin typeface="휴먼엑스포" panose="02030504000101010101" pitchFamily="18" charset="-127"/>
                <a:ea typeface="휴먼엑스포" panose="02030504000101010101" pitchFamily="18" charset="-127"/>
              </a:rPr>
              <a:t>1-2</a:t>
            </a:r>
            <a:endParaRPr lang="ko-KR" altLang="en-US" sz="3200" b="1">
              <a:latin typeface="휴먼엑스포" panose="02030504000101010101" pitchFamily="18" charset="-127"/>
              <a:ea typeface="휴먼엑스포" panose="02030504000101010101" pitchFamily="18" charset="-127"/>
            </a:endParaRPr>
          </a:p>
        </p:txBody>
      </p:sp>
      <p:sp>
        <p:nvSpPr>
          <p:cNvPr id="19" name="부제목 2"/>
          <p:cNvSpPr txBox="1">
            <a:spLocks/>
          </p:cNvSpPr>
          <p:nvPr/>
        </p:nvSpPr>
        <p:spPr>
          <a:xfrm>
            <a:off x="56456" y="4007815"/>
            <a:ext cx="5200650" cy="1947333"/>
          </a:xfrm>
          <a:prstGeom prst="rect">
            <a:avLst/>
          </a:prstGeom>
        </p:spPr>
        <p:txBody>
          <a:bodyPr>
            <a:normAutofit/>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endParaRPr lang="en-US" altLang="ko-KR" sz="1800" smtClean="0">
              <a:latin typeface="+mj-ea"/>
              <a:ea typeface="+mj-ea"/>
            </a:endParaRPr>
          </a:p>
          <a:p>
            <a:pPr marL="0" indent="0" algn="ctr">
              <a:buNone/>
            </a:pPr>
            <a:endParaRPr lang="en-US" altLang="ko-KR" sz="1800" smtClean="0">
              <a:latin typeface="+mj-ea"/>
              <a:ea typeface="+mj-ea"/>
            </a:endParaRPr>
          </a:p>
          <a:p>
            <a:pPr marL="0" indent="0" algn="ctr">
              <a:buNone/>
            </a:pPr>
            <a:r>
              <a:rPr lang="ko-KR" altLang="en-US" sz="1800" smtClean="0">
                <a:latin typeface="+mj-ea"/>
                <a:ea typeface="+mj-ea"/>
              </a:rPr>
              <a:t>조 상 구</a:t>
            </a:r>
            <a:endParaRPr lang="en-US" altLang="ko-KR" sz="1800" smtClean="0">
              <a:latin typeface="+mj-ea"/>
              <a:ea typeface="+mj-ea"/>
            </a:endParaRPr>
          </a:p>
          <a:p>
            <a:pPr marL="0" indent="0" algn="ctr">
              <a:buNone/>
            </a:pPr>
            <a:r>
              <a:rPr lang="en-US" altLang="ko-KR" sz="1400" smtClean="0">
                <a:latin typeface="+mj-ea"/>
                <a:ea typeface="+mj-ea"/>
              </a:rPr>
              <a:t>sanggoo.cho@foodinfo.or.kr</a:t>
            </a:r>
            <a:endParaRPr lang="en-US" altLang="ko-KR" sz="1400">
              <a:latin typeface="+mj-ea"/>
              <a:ea typeface="+mj-ea"/>
            </a:endParaRPr>
          </a:p>
        </p:txBody>
      </p:sp>
      <p:pic>
        <p:nvPicPr>
          <p:cNvPr id="24" name="그림 23"/>
          <p:cNvPicPr>
            <a:picLocks noChangeAspect="1"/>
          </p:cNvPicPr>
          <p:nvPr/>
        </p:nvPicPr>
        <p:blipFill>
          <a:blip r:embed="rId5"/>
          <a:stretch>
            <a:fillRect/>
          </a:stretch>
        </p:blipFill>
        <p:spPr>
          <a:xfrm>
            <a:off x="7024991" y="116632"/>
            <a:ext cx="2664296" cy="448447"/>
          </a:xfrm>
          <a:prstGeom prst="rect">
            <a:avLst/>
          </a:prstGeom>
        </p:spPr>
      </p:pic>
    </p:spTree>
    <p:extLst>
      <p:ext uri="{BB962C8B-B14F-4D97-AF65-F5344CB8AC3E}">
        <p14:creationId xmlns:p14="http://schemas.microsoft.com/office/powerpoint/2010/main" val="304684548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직사각형 69"/>
          <p:cNvSpPr/>
          <p:nvPr/>
        </p:nvSpPr>
        <p:spPr>
          <a:xfrm>
            <a:off x="686324" y="1366390"/>
            <a:ext cx="8928992" cy="404213"/>
          </a:xfrm>
          <a:prstGeom prst="rect">
            <a:avLst/>
          </a:prstGeom>
        </p:spPr>
        <p:txBody>
          <a:bodyPr wrap="square">
            <a:spAutoFit/>
          </a:bodyPr>
          <a:lstStyle/>
          <a:p>
            <a:pPr marL="285750" indent="-285750" fontAlgn="base">
              <a:lnSpc>
                <a:spcPct val="150000"/>
              </a:lnSpc>
              <a:buFont typeface="Wingdings" panose="05000000000000000000" pitchFamily="2" charset="2"/>
              <a:buChar char="§"/>
            </a:pPr>
            <a:r>
              <a:rPr lang="ko-KR" altLang="en-US" sz="1600" smtClean="0"/>
              <a:t>누군가</a:t>
            </a:r>
            <a:r>
              <a:rPr lang="en-US" altLang="ko-KR" sz="1600" smtClean="0"/>
              <a:t> </a:t>
            </a:r>
            <a:r>
              <a:rPr lang="ko-KR" altLang="en-US" sz="1600" smtClean="0"/>
              <a:t>당신에게 </a:t>
            </a:r>
            <a:r>
              <a:rPr lang="en-US" altLang="ko-KR" sz="1600" smtClean="0"/>
              <a:t>‘</a:t>
            </a:r>
            <a:r>
              <a:rPr lang="ko-KR" altLang="en-US" sz="1600" smtClean="0"/>
              <a:t>내일 해가 뜰 확률을 묻는다면</a:t>
            </a:r>
            <a:r>
              <a:rPr lang="en-US" altLang="ko-KR" sz="1600" smtClean="0"/>
              <a:t>?</a:t>
            </a:r>
            <a:endParaRPr lang="ko-KR" altLang="en-US" sz="1600"/>
          </a:p>
        </p:txBody>
      </p:sp>
      <p:pic>
        <p:nvPicPr>
          <p:cNvPr id="10" name="그림 9"/>
          <p:cNvPicPr>
            <a:picLocks noChangeAspect="1"/>
          </p:cNvPicPr>
          <p:nvPr/>
        </p:nvPicPr>
        <p:blipFill>
          <a:blip r:embed="rId2"/>
          <a:stretch>
            <a:fillRect/>
          </a:stretch>
        </p:blipFill>
        <p:spPr>
          <a:xfrm>
            <a:off x="6177136" y="2636912"/>
            <a:ext cx="3048000" cy="2733438"/>
          </a:xfrm>
          <a:prstGeom prst="rect">
            <a:avLst/>
          </a:prstGeom>
        </p:spPr>
      </p:pic>
      <p:sp>
        <p:nvSpPr>
          <p:cNvPr id="11" name="직사각형 10"/>
          <p:cNvSpPr/>
          <p:nvPr/>
        </p:nvSpPr>
        <p:spPr>
          <a:xfrm>
            <a:off x="1147936" y="4941168"/>
            <a:ext cx="4572000" cy="276999"/>
          </a:xfrm>
          <a:prstGeom prst="rect">
            <a:avLst/>
          </a:prstGeom>
        </p:spPr>
        <p:txBody>
          <a:bodyPr>
            <a:spAutoFit/>
          </a:bodyPr>
          <a:lstStyle/>
          <a:p>
            <a:r>
              <a:rPr lang="ko-KR" altLang="en-US" sz="1200">
                <a:hlinkClick r:id="rId3"/>
              </a:rPr>
              <a:t>https://</a:t>
            </a:r>
            <a:r>
              <a:rPr lang="ko-KR" altLang="en-US" sz="1200" smtClean="0">
                <a:hlinkClick r:id="rId3"/>
              </a:rPr>
              <a:t>en.wikipedia.org/wiki/Sunrise_problem</a:t>
            </a:r>
            <a:r>
              <a:rPr lang="ko-KR" altLang="en-US" sz="1200" smtClean="0"/>
              <a:t> </a:t>
            </a:r>
            <a:endParaRPr lang="ko-KR" altLang="en-US" sz="1200"/>
          </a:p>
        </p:txBody>
      </p:sp>
      <p:sp>
        <p:nvSpPr>
          <p:cNvPr id="12" name="직사각형 11"/>
          <p:cNvSpPr/>
          <p:nvPr/>
        </p:nvSpPr>
        <p:spPr>
          <a:xfrm>
            <a:off x="1147936" y="2484512"/>
            <a:ext cx="4572000" cy="2261838"/>
          </a:xfrm>
          <a:prstGeom prst="rect">
            <a:avLst/>
          </a:prstGeom>
        </p:spPr>
        <p:txBody>
          <a:bodyPr>
            <a:spAutoFit/>
          </a:bodyPr>
          <a:lstStyle/>
          <a:p>
            <a:pPr>
              <a:lnSpc>
                <a:spcPct val="150000"/>
              </a:lnSpc>
            </a:pPr>
            <a:r>
              <a:rPr lang="en-US" altLang="ko-KR" sz="1600">
                <a:solidFill>
                  <a:srgbClr val="202122"/>
                </a:solidFill>
                <a:latin typeface="Arial" panose="020B0604020202020204" pitchFamily="34" charset="0"/>
              </a:rPr>
              <a:t>The </a:t>
            </a:r>
            <a:r>
              <a:rPr lang="en-US" altLang="ko-KR" sz="1600" b="1">
                <a:solidFill>
                  <a:srgbClr val="202122"/>
                </a:solidFill>
                <a:latin typeface="Arial" panose="020B0604020202020204" pitchFamily="34" charset="0"/>
              </a:rPr>
              <a:t>sunrise problem</a:t>
            </a:r>
            <a:r>
              <a:rPr lang="en-US" altLang="ko-KR" sz="1600">
                <a:solidFill>
                  <a:srgbClr val="202122"/>
                </a:solidFill>
                <a:latin typeface="Arial" panose="020B0604020202020204" pitchFamily="34" charset="0"/>
              </a:rPr>
              <a:t> can be expressed as follows: "What is the probability that the sun will rise tomorrow?" The sunrise problem illustrates the difficulty of using </a:t>
            </a:r>
            <a:r>
              <a:rPr lang="en-US" altLang="ko-KR" sz="1600">
                <a:solidFill>
                  <a:srgbClr val="0645AD"/>
                </a:solidFill>
                <a:latin typeface="Arial" panose="020B0604020202020204" pitchFamily="34" charset="0"/>
                <a:hlinkClick r:id="rId4" tooltip="Probability theory"/>
              </a:rPr>
              <a:t>probability theory</a:t>
            </a:r>
            <a:r>
              <a:rPr lang="en-US" altLang="ko-KR" sz="1600">
                <a:solidFill>
                  <a:srgbClr val="202122"/>
                </a:solidFill>
                <a:latin typeface="Arial" panose="020B0604020202020204" pitchFamily="34" charset="0"/>
              </a:rPr>
              <a:t> when evaluating the plausibility of statements or beliefs.</a:t>
            </a:r>
            <a:endParaRPr lang="ko-KR" altLang="en-US" sz="1600"/>
          </a:p>
        </p:txBody>
      </p:sp>
      <p:sp>
        <p:nvSpPr>
          <p:cNvPr id="13" name="제목 1"/>
          <p:cNvSpPr>
            <a:spLocks noGrp="1"/>
          </p:cNvSpPr>
          <p:nvPr>
            <p:ph type="title"/>
          </p:nvPr>
        </p:nvSpPr>
        <p:spPr>
          <a:xfrm>
            <a:off x="780528" y="648036"/>
            <a:ext cx="7871884" cy="584775"/>
          </a:xfrm>
        </p:spPr>
        <p:txBody>
          <a:bodyPr/>
          <a:lstStyle/>
          <a:p>
            <a:r>
              <a:rPr lang="en-US" altLang="ko-KR" sz="1800" smtClean="0"/>
              <a:t>Gaussian Naïve Bayes</a:t>
            </a:r>
            <a:br>
              <a:rPr lang="en-US" altLang="ko-KR" sz="1800" smtClean="0"/>
            </a:br>
            <a:r>
              <a:rPr lang="en-US" altLang="ko-KR" sz="2000" smtClean="0"/>
              <a:t>Sun Rising Problem</a:t>
            </a:r>
            <a:endParaRPr lang="ko-KR" altLang="en-US" sz="2000"/>
          </a:p>
        </p:txBody>
      </p:sp>
    </p:spTree>
    <p:extLst>
      <p:ext uri="{BB962C8B-B14F-4D97-AF65-F5344CB8AC3E}">
        <p14:creationId xmlns:p14="http://schemas.microsoft.com/office/powerpoint/2010/main" val="3305785998"/>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p:cNvSpPr>
            <a:spLocks noGrp="1"/>
          </p:cNvSpPr>
          <p:nvPr>
            <p:ph type="title"/>
          </p:nvPr>
        </p:nvSpPr>
        <p:spPr>
          <a:xfrm>
            <a:off x="780528" y="755758"/>
            <a:ext cx="7871884" cy="369332"/>
          </a:xfrm>
        </p:spPr>
        <p:txBody>
          <a:bodyPr/>
          <a:lstStyle/>
          <a:p>
            <a:r>
              <a:rPr lang="en-US" altLang="ko-KR" sz="2400" smtClean="0"/>
              <a:t>Missing from data-survivorship bias </a:t>
            </a:r>
            <a:endParaRPr lang="ko-KR" altLang="en-US" sz="2400"/>
          </a:p>
        </p:txBody>
      </p:sp>
      <p:pic>
        <p:nvPicPr>
          <p:cNvPr id="9" name="그림 8"/>
          <p:cNvPicPr>
            <a:picLocks noChangeAspect="1"/>
          </p:cNvPicPr>
          <p:nvPr/>
        </p:nvPicPr>
        <p:blipFill>
          <a:blip r:embed="rId2"/>
          <a:stretch>
            <a:fillRect/>
          </a:stretch>
        </p:blipFill>
        <p:spPr>
          <a:xfrm>
            <a:off x="780528" y="2590144"/>
            <a:ext cx="3921701" cy="3060840"/>
          </a:xfrm>
          <a:prstGeom prst="rect">
            <a:avLst/>
          </a:prstGeom>
        </p:spPr>
      </p:pic>
      <p:sp>
        <p:nvSpPr>
          <p:cNvPr id="10" name="직사각형 9"/>
          <p:cNvSpPr/>
          <p:nvPr/>
        </p:nvSpPr>
        <p:spPr>
          <a:xfrm>
            <a:off x="510774" y="6021288"/>
            <a:ext cx="4061048" cy="230832"/>
          </a:xfrm>
          <a:prstGeom prst="rect">
            <a:avLst/>
          </a:prstGeom>
        </p:spPr>
        <p:txBody>
          <a:bodyPr wrap="square">
            <a:spAutoFit/>
          </a:bodyPr>
          <a:lstStyle/>
          <a:p>
            <a:r>
              <a:rPr lang="ko-KR" altLang="en-US" sz="900">
                <a:latin typeface="Arial" panose="020B0604020202020204" pitchFamily="34" charset="0"/>
                <a:cs typeface="Arial" panose="020B0604020202020204" pitchFamily="34" charset="0"/>
                <a:hlinkClick r:id="rId3"/>
              </a:rPr>
              <a:t>https://</a:t>
            </a:r>
            <a:r>
              <a:rPr lang="ko-KR" altLang="en-US" sz="900" smtClean="0">
                <a:latin typeface="Arial" panose="020B0604020202020204" pitchFamily="34" charset="0"/>
                <a:cs typeface="Arial" panose="020B0604020202020204" pitchFamily="34" charset="0"/>
                <a:hlinkClick r:id="rId3"/>
              </a:rPr>
              <a:t>en.wikipedia.org/wiki/Survivorship_bias#In_the_military</a:t>
            </a:r>
            <a:r>
              <a:rPr lang="ko-KR" altLang="en-US" sz="900" smtClean="0">
                <a:latin typeface="Arial" panose="020B0604020202020204" pitchFamily="34" charset="0"/>
                <a:cs typeface="Arial" panose="020B0604020202020204" pitchFamily="34" charset="0"/>
              </a:rPr>
              <a:t> </a:t>
            </a:r>
            <a:endParaRPr lang="ko-KR" altLang="en-US" sz="900">
              <a:latin typeface="Arial" panose="020B0604020202020204" pitchFamily="34" charset="0"/>
              <a:cs typeface="Arial" panose="020B0604020202020204" pitchFamily="34" charset="0"/>
            </a:endParaRPr>
          </a:p>
        </p:txBody>
      </p:sp>
      <p:pic>
        <p:nvPicPr>
          <p:cNvPr id="11" name="그림 10"/>
          <p:cNvPicPr>
            <a:picLocks noChangeAspect="1"/>
          </p:cNvPicPr>
          <p:nvPr/>
        </p:nvPicPr>
        <p:blipFill>
          <a:blip r:embed="rId4"/>
          <a:stretch>
            <a:fillRect/>
          </a:stretch>
        </p:blipFill>
        <p:spPr>
          <a:xfrm>
            <a:off x="632520" y="1556792"/>
            <a:ext cx="1560106" cy="1080565"/>
          </a:xfrm>
          <a:prstGeom prst="rect">
            <a:avLst/>
          </a:prstGeom>
        </p:spPr>
      </p:pic>
      <p:graphicFrame>
        <p:nvGraphicFramePr>
          <p:cNvPr id="12" name="표 11"/>
          <p:cNvGraphicFramePr>
            <a:graphicFrameLocks noGrp="1"/>
          </p:cNvGraphicFramePr>
          <p:nvPr>
            <p:extLst/>
          </p:nvPr>
        </p:nvGraphicFramePr>
        <p:xfrm>
          <a:off x="4947031" y="1334227"/>
          <a:ext cx="4161510" cy="1920240"/>
        </p:xfrm>
        <a:graphic>
          <a:graphicData uri="http://schemas.openxmlformats.org/drawingml/2006/table">
            <a:tbl>
              <a:tblPr firstRow="1" bandRow="1">
                <a:tableStyleId>{073A0DAA-6AF3-43AB-8588-CEC1D06C72B9}</a:tableStyleId>
              </a:tblPr>
              <a:tblGrid>
                <a:gridCol w="1387170">
                  <a:extLst>
                    <a:ext uri="{9D8B030D-6E8A-4147-A177-3AD203B41FA5}">
                      <a16:colId xmlns:a16="http://schemas.microsoft.com/office/drawing/2014/main" val="3877338379"/>
                    </a:ext>
                  </a:extLst>
                </a:gridCol>
                <a:gridCol w="1387170">
                  <a:extLst>
                    <a:ext uri="{9D8B030D-6E8A-4147-A177-3AD203B41FA5}">
                      <a16:colId xmlns:a16="http://schemas.microsoft.com/office/drawing/2014/main" val="155255744"/>
                    </a:ext>
                  </a:extLst>
                </a:gridCol>
                <a:gridCol w="1387170">
                  <a:extLst>
                    <a:ext uri="{9D8B030D-6E8A-4147-A177-3AD203B41FA5}">
                      <a16:colId xmlns:a16="http://schemas.microsoft.com/office/drawing/2014/main" val="2264079601"/>
                    </a:ext>
                  </a:extLst>
                </a:gridCol>
              </a:tblGrid>
              <a:tr h="140637">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비행기</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손상부위</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결과</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3656000529"/>
                  </a:ext>
                </a:extLst>
              </a:tr>
              <a:tr h="140637">
                <a:tc>
                  <a:txBody>
                    <a:bodyPr/>
                    <a:lstStyle/>
                    <a:p>
                      <a:pPr marL="0" indent="0" latinLnBrk="1">
                        <a:buNone/>
                      </a:pP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1)</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혤캣아끄네스</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동체</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귀환</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876633244"/>
                  </a:ext>
                </a:extLst>
              </a:tr>
              <a:tr h="0">
                <a:tc>
                  <a:txBody>
                    <a:bodyPr/>
                    <a:lstStyle/>
                    <a:p>
                      <a:pP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2) </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브룽크스파머</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격추</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449863479"/>
                  </a:ext>
                </a:extLst>
              </a:tr>
              <a:tr h="0">
                <a:tc>
                  <a:txBody>
                    <a:bodyPr/>
                    <a:lstStyle/>
                    <a:p>
                      <a:pP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3) </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피스톨패킹파파</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엔진</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귀환</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259735098"/>
                  </a:ext>
                </a:extLst>
              </a:tr>
              <a:tr h="0">
                <a:tc>
                  <a:txBody>
                    <a:bodyPr/>
                    <a:lstStyle/>
                    <a:p>
                      <a:pP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178824825"/>
                  </a:ext>
                </a:extLst>
              </a:tr>
              <a:tr h="0">
                <a:tc>
                  <a:txBody>
                    <a:bodyPr/>
                    <a:lstStyle/>
                    <a:p>
                      <a:pP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375) </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홈시크엔젤</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격추</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4226295283"/>
                  </a:ext>
                </a:extLst>
              </a:tr>
              <a:tr h="0">
                <a:tc>
                  <a:txBody>
                    <a:bodyPr/>
                    <a:lstStyle/>
                    <a:p>
                      <a:pP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376) </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컬래미티제인</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없음</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귀환</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598119795"/>
                  </a:ext>
                </a:extLst>
              </a:tr>
            </a:tbl>
          </a:graphicData>
        </a:graphic>
      </p:graphicFrame>
      <p:graphicFrame>
        <p:nvGraphicFramePr>
          <p:cNvPr id="13" name="표 12"/>
          <p:cNvGraphicFramePr>
            <a:graphicFrameLocks noGrp="1"/>
          </p:cNvGraphicFramePr>
          <p:nvPr>
            <p:extLst/>
          </p:nvPr>
        </p:nvGraphicFramePr>
        <p:xfrm>
          <a:off x="4992122" y="4005064"/>
          <a:ext cx="4137345" cy="1645920"/>
        </p:xfrm>
        <a:graphic>
          <a:graphicData uri="http://schemas.openxmlformats.org/drawingml/2006/table">
            <a:tbl>
              <a:tblPr firstRow="1" bandRow="1">
                <a:tableStyleId>{073A0DAA-6AF3-43AB-8588-CEC1D06C72B9}</a:tableStyleId>
              </a:tblPr>
              <a:tblGrid>
                <a:gridCol w="1379115">
                  <a:extLst>
                    <a:ext uri="{9D8B030D-6E8A-4147-A177-3AD203B41FA5}">
                      <a16:colId xmlns:a16="http://schemas.microsoft.com/office/drawing/2014/main" val="3877338379"/>
                    </a:ext>
                  </a:extLst>
                </a:gridCol>
                <a:gridCol w="1379115">
                  <a:extLst>
                    <a:ext uri="{9D8B030D-6E8A-4147-A177-3AD203B41FA5}">
                      <a16:colId xmlns:a16="http://schemas.microsoft.com/office/drawing/2014/main" val="155255744"/>
                    </a:ext>
                  </a:extLst>
                </a:gridCol>
                <a:gridCol w="1379115">
                  <a:extLst>
                    <a:ext uri="{9D8B030D-6E8A-4147-A177-3AD203B41FA5}">
                      <a16:colId xmlns:a16="http://schemas.microsoft.com/office/drawing/2014/main" val="2264079601"/>
                    </a:ext>
                  </a:extLst>
                </a:gridCol>
              </a:tblGrid>
              <a:tr h="140637">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손상부위</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귀환</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총</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 316</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기</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격추 </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총 </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60</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기</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3656000529"/>
                  </a:ext>
                </a:extLst>
              </a:tr>
              <a:tr h="140637">
                <a:tc>
                  <a:txBody>
                    <a:bodyPr/>
                    <a:lstStyle/>
                    <a:p>
                      <a:pPr marL="0" indent="0" latinLnBrk="1">
                        <a:buNone/>
                      </a:pP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엔진</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29</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876633244"/>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조종석</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36</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449863479"/>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동체</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50</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259735098"/>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앞날개</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55</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178824825"/>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없음</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146</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0</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598119795"/>
                  </a:ext>
                </a:extLst>
              </a:tr>
            </a:tbl>
          </a:graphicData>
        </a:graphic>
      </p:graphicFrame>
      <p:cxnSp>
        <p:nvCxnSpPr>
          <p:cNvPr id="14" name="직선 화살표 연결선 13"/>
          <p:cNvCxnSpPr/>
          <p:nvPr/>
        </p:nvCxnSpPr>
        <p:spPr>
          <a:xfrm>
            <a:off x="6969224" y="3398483"/>
            <a:ext cx="0" cy="462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직사각형 14"/>
          <p:cNvSpPr/>
          <p:nvPr/>
        </p:nvSpPr>
        <p:spPr>
          <a:xfrm>
            <a:off x="4808984" y="4779996"/>
            <a:ext cx="4536504"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5169024" y="5709727"/>
            <a:ext cx="3062057" cy="307777"/>
          </a:xfrm>
          <a:prstGeom prst="rect">
            <a:avLst/>
          </a:prstGeom>
          <a:solidFill>
            <a:schemeClr val="bg1"/>
          </a:solidFill>
        </p:spPr>
        <p:txBody>
          <a:bodyPr wrap="none">
            <a:spAutoFit/>
          </a:bodyPr>
          <a:lstStyle/>
          <a:p>
            <a:r>
              <a:rPr lang="en-US" altLang="ko-KR" sz="1400" smtClean="0">
                <a:latin typeface="Arial" panose="020B0604020202020204" pitchFamily="34" charset="0"/>
                <a:ea typeface="맑은 고딕" panose="020B0503020000020004" pitchFamily="50" charset="-127"/>
                <a:cs typeface="Arial" panose="020B0604020202020204" pitchFamily="34" charset="0"/>
              </a:rPr>
              <a:t>P(</a:t>
            </a:r>
            <a:r>
              <a:rPr lang="ko-KR" altLang="en-US" sz="1400" smtClean="0">
                <a:latin typeface="Arial" panose="020B0604020202020204" pitchFamily="34" charset="0"/>
                <a:ea typeface="맑은 고딕" panose="020B0503020000020004" pitchFamily="50" charset="-127"/>
                <a:cs typeface="Arial" panose="020B0604020202020204" pitchFamily="34" charset="0"/>
              </a:rPr>
              <a:t>동체손상</a:t>
            </a:r>
            <a:r>
              <a:rPr lang="en-US" altLang="ko-KR" sz="1400" smtClean="0">
                <a:latin typeface="Arial" panose="020B0604020202020204" pitchFamily="34" charset="0"/>
                <a:ea typeface="맑은 고딕" panose="020B0503020000020004" pitchFamily="50" charset="-127"/>
                <a:cs typeface="Arial" panose="020B0604020202020204" pitchFamily="34" charset="0"/>
              </a:rPr>
              <a:t>/</a:t>
            </a:r>
            <a:r>
              <a:rPr lang="ko-KR" altLang="en-US" sz="1400" smtClean="0">
                <a:latin typeface="Arial" panose="020B0604020202020204" pitchFamily="34" charset="0"/>
                <a:ea typeface="맑은 고딕" panose="020B0503020000020004" pitchFamily="50" charset="-127"/>
                <a:cs typeface="Arial" panose="020B0604020202020204" pitchFamily="34" charset="0"/>
              </a:rPr>
              <a:t>귀환</a:t>
            </a:r>
            <a:r>
              <a:rPr lang="en-US" altLang="ko-KR" sz="1400" smtClean="0">
                <a:latin typeface="Arial" panose="020B0604020202020204" pitchFamily="34" charset="0"/>
                <a:ea typeface="맑은 고딕" panose="020B0503020000020004" pitchFamily="50" charset="-127"/>
                <a:cs typeface="Arial" panose="020B0604020202020204" pitchFamily="34" charset="0"/>
              </a:rPr>
              <a:t>) = 50/316 = 15.8%</a:t>
            </a:r>
            <a:r>
              <a:rPr lang="ko-KR" altLang="en-US" sz="1400" smtClean="0">
                <a:latin typeface="Arial" panose="020B0604020202020204" pitchFamily="34" charset="0"/>
                <a:ea typeface="맑은 고딕" panose="020B0503020000020004" pitchFamily="50" charset="-127"/>
                <a:cs typeface="Arial" panose="020B0604020202020204" pitchFamily="34" charset="0"/>
              </a:rPr>
              <a:t> </a:t>
            </a:r>
            <a:endParaRPr lang="ko-KR" altLang="en-US" sz="1400"/>
          </a:p>
        </p:txBody>
      </p:sp>
      <p:sp>
        <p:nvSpPr>
          <p:cNvPr id="17" name="직사각형 16"/>
          <p:cNvSpPr/>
          <p:nvPr/>
        </p:nvSpPr>
        <p:spPr>
          <a:xfrm>
            <a:off x="5169822" y="6002594"/>
            <a:ext cx="3036409" cy="307777"/>
          </a:xfrm>
          <a:prstGeom prst="rect">
            <a:avLst/>
          </a:prstGeom>
          <a:solidFill>
            <a:schemeClr val="bg1"/>
          </a:solidFill>
        </p:spPr>
        <p:txBody>
          <a:bodyPr wrap="none">
            <a:spAutoFit/>
          </a:bodyPr>
          <a:lstStyle/>
          <a:p>
            <a:r>
              <a:rPr lang="en-US" altLang="ko-KR" sz="1400" smtClean="0">
                <a:latin typeface="Arial" panose="020B0604020202020204" pitchFamily="34" charset="0"/>
                <a:ea typeface="맑은 고딕" panose="020B0503020000020004" pitchFamily="50" charset="-127"/>
                <a:cs typeface="Arial" panose="020B0604020202020204" pitchFamily="34" charset="0"/>
              </a:rPr>
              <a:t>P(</a:t>
            </a:r>
            <a:r>
              <a:rPr lang="ko-KR" altLang="en-US" sz="1400" smtClean="0">
                <a:latin typeface="Arial" panose="020B0604020202020204" pitchFamily="34" charset="0"/>
                <a:ea typeface="맑은 고딕" panose="020B0503020000020004" pitchFamily="50" charset="-127"/>
                <a:cs typeface="Arial" panose="020B0604020202020204" pitchFamily="34" charset="0"/>
              </a:rPr>
              <a:t>귀환</a:t>
            </a:r>
            <a:r>
              <a:rPr lang="en-US" altLang="ko-KR" sz="1400" smtClean="0">
                <a:latin typeface="Arial" panose="020B0604020202020204" pitchFamily="34" charset="0"/>
                <a:ea typeface="맑은 고딕" panose="020B0503020000020004" pitchFamily="50" charset="-127"/>
                <a:cs typeface="Arial" panose="020B0604020202020204" pitchFamily="34" charset="0"/>
              </a:rPr>
              <a:t>/</a:t>
            </a:r>
            <a:r>
              <a:rPr lang="ko-KR" altLang="en-US" sz="1400" smtClean="0">
                <a:latin typeface="Arial" panose="020B0604020202020204" pitchFamily="34" charset="0"/>
                <a:ea typeface="맑은 고딕" panose="020B0503020000020004" pitchFamily="50" charset="-127"/>
                <a:cs typeface="Arial" panose="020B0604020202020204" pitchFamily="34" charset="0"/>
              </a:rPr>
              <a:t>동체손상</a:t>
            </a:r>
            <a:r>
              <a:rPr lang="en-US" altLang="ko-KR" sz="1400" smtClean="0">
                <a:latin typeface="Arial" panose="020B0604020202020204" pitchFamily="34" charset="0"/>
                <a:ea typeface="맑은 고딕" panose="020B0503020000020004" pitchFamily="50" charset="-127"/>
                <a:cs typeface="Arial" panose="020B0604020202020204" pitchFamily="34" charset="0"/>
              </a:rPr>
              <a:t>) = 50/(50+?) = </a:t>
            </a:r>
            <a:r>
              <a:rPr lang="en-US" altLang="ko-KR" sz="1400">
                <a:solidFill>
                  <a:srgbClr val="FF0000"/>
                </a:solidFill>
                <a:latin typeface="Arial" panose="020B0604020202020204" pitchFamily="34" charset="0"/>
                <a:ea typeface="맑은 고딕" panose="020B0503020000020004" pitchFamily="50" charset="-127"/>
                <a:cs typeface="Arial" panose="020B0604020202020204" pitchFamily="34" charset="0"/>
              </a:rPr>
              <a:t>?</a:t>
            </a:r>
            <a:r>
              <a:rPr lang="en-US" altLang="ko-KR" sz="1400" smtClean="0">
                <a:solidFill>
                  <a:srgbClr val="FF0000"/>
                </a:solidFill>
                <a:latin typeface="Arial" panose="020B0604020202020204" pitchFamily="34" charset="0"/>
                <a:ea typeface="맑은 고딕" panose="020B0503020000020004" pitchFamily="50" charset="-127"/>
                <a:cs typeface="Arial" panose="020B0604020202020204" pitchFamily="34" charset="0"/>
              </a:rPr>
              <a:t>%</a:t>
            </a:r>
            <a:r>
              <a:rPr lang="ko-KR" altLang="en-US" sz="1400" smtClean="0">
                <a:latin typeface="Arial" panose="020B0604020202020204" pitchFamily="34" charset="0"/>
                <a:ea typeface="맑은 고딕" panose="020B0503020000020004" pitchFamily="50" charset="-127"/>
                <a:cs typeface="Arial" panose="020B0604020202020204" pitchFamily="34" charset="0"/>
              </a:rPr>
              <a:t> </a:t>
            </a:r>
            <a:endParaRPr lang="ko-KR" altLang="en-US" sz="1400"/>
          </a:p>
        </p:txBody>
      </p:sp>
    </p:spTree>
    <p:extLst>
      <p:ext uri="{BB962C8B-B14F-4D97-AF65-F5344CB8AC3E}">
        <p14:creationId xmlns:p14="http://schemas.microsoft.com/office/powerpoint/2010/main" val="361170198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p:cNvSpPr>
            <a:spLocks noGrp="1"/>
          </p:cNvSpPr>
          <p:nvPr>
            <p:ph type="title"/>
          </p:nvPr>
        </p:nvSpPr>
        <p:spPr>
          <a:xfrm>
            <a:off x="780528" y="755758"/>
            <a:ext cx="7871884" cy="369332"/>
          </a:xfrm>
        </p:spPr>
        <p:txBody>
          <a:bodyPr/>
          <a:lstStyle/>
          <a:p>
            <a:r>
              <a:rPr lang="en-US" altLang="ko-KR" sz="2400" smtClean="0"/>
              <a:t>Missing from data-survivorship bias </a:t>
            </a:r>
            <a:endParaRPr lang="ko-KR" altLang="en-US" sz="2400"/>
          </a:p>
        </p:txBody>
      </p:sp>
      <p:graphicFrame>
        <p:nvGraphicFramePr>
          <p:cNvPr id="12" name="표 11"/>
          <p:cNvGraphicFramePr>
            <a:graphicFrameLocks noGrp="1"/>
          </p:cNvGraphicFramePr>
          <p:nvPr>
            <p:extLst/>
          </p:nvPr>
        </p:nvGraphicFramePr>
        <p:xfrm>
          <a:off x="775930" y="2475702"/>
          <a:ext cx="4670151" cy="1645920"/>
        </p:xfrm>
        <a:graphic>
          <a:graphicData uri="http://schemas.openxmlformats.org/drawingml/2006/table">
            <a:tbl>
              <a:tblPr firstRow="1" bandRow="1">
                <a:tableStyleId>{073A0DAA-6AF3-43AB-8588-CEC1D06C72B9}</a:tableStyleId>
              </a:tblPr>
              <a:tblGrid>
                <a:gridCol w="1556717">
                  <a:extLst>
                    <a:ext uri="{9D8B030D-6E8A-4147-A177-3AD203B41FA5}">
                      <a16:colId xmlns:a16="http://schemas.microsoft.com/office/drawing/2014/main" val="3877338379"/>
                    </a:ext>
                  </a:extLst>
                </a:gridCol>
                <a:gridCol w="1556717">
                  <a:extLst>
                    <a:ext uri="{9D8B030D-6E8A-4147-A177-3AD203B41FA5}">
                      <a16:colId xmlns:a16="http://schemas.microsoft.com/office/drawing/2014/main" val="155255744"/>
                    </a:ext>
                  </a:extLst>
                </a:gridCol>
                <a:gridCol w="1556717">
                  <a:extLst>
                    <a:ext uri="{9D8B030D-6E8A-4147-A177-3AD203B41FA5}">
                      <a16:colId xmlns:a16="http://schemas.microsoft.com/office/drawing/2014/main" val="2264079601"/>
                    </a:ext>
                  </a:extLst>
                </a:gridCol>
              </a:tblGrid>
              <a:tr h="140637">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손상부위</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귀환</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총</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 316</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기</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격추 </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총 </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60</a:t>
                      </a: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기</a:t>
                      </a:r>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3656000529"/>
                  </a:ext>
                </a:extLst>
              </a:tr>
              <a:tr h="140637">
                <a:tc>
                  <a:txBody>
                    <a:bodyPr/>
                    <a:lstStyle/>
                    <a:p>
                      <a:pPr marL="0" indent="0" latinLnBrk="1">
                        <a:buNone/>
                      </a:pPr>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엔진</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29</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31</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876633244"/>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조종석</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36</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21</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449863479"/>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동체</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50</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4</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259735098"/>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앞날개</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55</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4</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1178824825"/>
                  </a:ext>
                </a:extLst>
              </a:tr>
              <a:tr h="0">
                <a:tc>
                  <a:txBody>
                    <a:bodyPr/>
                    <a:lstStyle/>
                    <a:p>
                      <a:pPr latinLnBrk="1"/>
                      <a:r>
                        <a:rPr lang="ko-KR" altLang="en-US" sz="1200" smtClean="0">
                          <a:latin typeface="나눔스퀘어" panose="020B0600000101010101" pitchFamily="50" charset="-127"/>
                          <a:ea typeface="나눔스퀘어" panose="020B0600000101010101" pitchFamily="50" charset="-127"/>
                          <a:cs typeface="Calibri" panose="020F0502020204030204" pitchFamily="34" charset="0"/>
                        </a:rPr>
                        <a:t>없음</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146</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tc>
                  <a:txBody>
                    <a:bodyPr/>
                    <a:lstStyle/>
                    <a:p>
                      <a:pPr algn="ctr" latinLnBrk="1"/>
                      <a:r>
                        <a:rPr lang="en-US" altLang="ko-KR" sz="1200" smtClean="0">
                          <a:latin typeface="나눔스퀘어" panose="020B0600000101010101" pitchFamily="50" charset="-127"/>
                          <a:ea typeface="나눔스퀘어" panose="020B0600000101010101" pitchFamily="50" charset="-127"/>
                          <a:cs typeface="Calibri" panose="020F0502020204030204" pitchFamily="34" charset="0"/>
                        </a:rPr>
                        <a:t>0</a:t>
                      </a:r>
                      <a:endParaRPr lang="ko-KR" altLang="en-US" sz="1200">
                        <a:latin typeface="나눔스퀘어" panose="020B0600000101010101" pitchFamily="50" charset="-127"/>
                        <a:ea typeface="나눔스퀘어" panose="020B0600000101010101" pitchFamily="50" charset="-127"/>
                        <a:cs typeface="Calibri" panose="020F0502020204030204" pitchFamily="34" charset="0"/>
                      </a:endParaRPr>
                    </a:p>
                  </a:txBody>
                  <a:tcPr/>
                </a:tc>
                <a:extLst>
                  <a:ext uri="{0D108BD9-81ED-4DB2-BD59-A6C34878D82A}">
                    <a16:rowId xmlns:a16="http://schemas.microsoft.com/office/drawing/2014/main" val="598119795"/>
                  </a:ext>
                </a:extLst>
              </a:tr>
            </a:tbl>
          </a:graphicData>
        </a:graphic>
      </p:graphicFrame>
      <p:sp>
        <p:nvSpPr>
          <p:cNvPr id="13" name="직사각형 12"/>
          <p:cNvSpPr/>
          <p:nvPr/>
        </p:nvSpPr>
        <p:spPr>
          <a:xfrm>
            <a:off x="5745088" y="2475702"/>
            <a:ext cx="3888432" cy="830997"/>
          </a:xfrm>
          <a:prstGeom prst="rect">
            <a:avLst/>
          </a:prstGeom>
        </p:spPr>
        <p:txBody>
          <a:bodyPr wrap="square">
            <a:spAutoFit/>
          </a:bodyPr>
          <a:lstStyle/>
          <a:p>
            <a:r>
              <a:rPr lang="en-US" altLang="ko-KR" sz="1600">
                <a:latin typeface="Arial" panose="020B0604020202020204" pitchFamily="34" charset="0"/>
                <a:ea typeface="맑은 고딕" panose="020B0503020000020004" pitchFamily="50" charset="-127"/>
                <a:cs typeface="Arial" panose="020B0604020202020204" pitchFamily="34" charset="0"/>
              </a:rPr>
              <a:t>B-17</a:t>
            </a:r>
            <a:r>
              <a:rPr lang="ko-KR" altLang="en-US" sz="1600">
                <a:latin typeface="Arial" panose="020B0604020202020204" pitchFamily="34" charset="0"/>
                <a:ea typeface="맑은 고딕" panose="020B0503020000020004" pitchFamily="50" charset="-127"/>
                <a:cs typeface="Arial" panose="020B0604020202020204" pitchFamily="34" charset="0"/>
              </a:rPr>
              <a:t>이 적과 조우하는 전형적인 양상을 </a:t>
            </a:r>
            <a:r>
              <a:rPr lang="ko-KR" altLang="en-US" sz="1600" smtClean="0">
                <a:latin typeface="Arial" panose="020B0604020202020204" pitchFamily="34" charset="0"/>
                <a:ea typeface="맑은 고딕" panose="020B0503020000020004" pitchFamily="50" charset="-127"/>
                <a:cs typeface="Arial" panose="020B0604020202020204" pitchFamily="34" charset="0"/>
              </a:rPr>
              <a:t>공군조종사와 엔지니어가 재현하여 </a:t>
            </a:r>
            <a:r>
              <a:rPr lang="ko-KR" altLang="en-US" sz="1600">
                <a:latin typeface="Arial" panose="020B0604020202020204" pitchFamily="34" charset="0"/>
                <a:ea typeface="맑은 고딕" panose="020B0503020000020004" pitchFamily="50" charset="-127"/>
                <a:cs typeface="Arial" panose="020B0604020202020204" pitchFamily="34" charset="0"/>
              </a:rPr>
              <a:t>가상의 데이터 생성</a:t>
            </a:r>
            <a:endParaRPr lang="en-US" altLang="ko-KR" sz="1600">
              <a:latin typeface="Arial" panose="020B0604020202020204" pitchFamily="34" charset="0"/>
              <a:ea typeface="맑은 고딕" panose="020B0503020000020004" pitchFamily="50" charset="-127"/>
              <a:cs typeface="Arial" panose="020B0604020202020204" pitchFamily="34" charset="0"/>
            </a:endParaRPr>
          </a:p>
        </p:txBody>
      </p:sp>
      <p:sp>
        <p:nvSpPr>
          <p:cNvPr id="15" name="직사각형 14"/>
          <p:cNvSpPr/>
          <p:nvPr/>
        </p:nvSpPr>
        <p:spPr>
          <a:xfrm>
            <a:off x="2721407" y="5050459"/>
            <a:ext cx="3986989" cy="369332"/>
          </a:xfrm>
          <a:prstGeom prst="rect">
            <a:avLst/>
          </a:prstGeom>
        </p:spPr>
        <p:txBody>
          <a:bodyPr wrap="none">
            <a:spAutoFit/>
          </a:bodyPr>
          <a:lstStyle/>
          <a:p>
            <a:r>
              <a:rPr lang="en-US" altLang="ko-KR" smtClean="0">
                <a:latin typeface="Arial" panose="020B0604020202020204" pitchFamily="34" charset="0"/>
                <a:ea typeface="맑은 고딕" panose="020B0503020000020004" pitchFamily="50" charset="-127"/>
                <a:cs typeface="Arial" panose="020B0604020202020204" pitchFamily="34" charset="0"/>
              </a:rPr>
              <a:t>P(</a:t>
            </a:r>
            <a:r>
              <a:rPr lang="ko-KR" altLang="en-US" smtClean="0">
                <a:latin typeface="Arial" panose="020B0604020202020204" pitchFamily="34" charset="0"/>
                <a:ea typeface="맑은 고딕" panose="020B0503020000020004" pitchFamily="50" charset="-127"/>
                <a:cs typeface="Arial" panose="020B0604020202020204" pitchFamily="34" charset="0"/>
              </a:rPr>
              <a:t>귀환</a:t>
            </a:r>
            <a:r>
              <a:rPr lang="en-US" altLang="ko-KR" smtClean="0">
                <a:latin typeface="Arial" panose="020B0604020202020204" pitchFamily="34" charset="0"/>
                <a:ea typeface="맑은 고딕" panose="020B0503020000020004" pitchFamily="50" charset="-127"/>
                <a:cs typeface="Arial" panose="020B0604020202020204" pitchFamily="34" charset="0"/>
              </a:rPr>
              <a:t>/</a:t>
            </a:r>
            <a:r>
              <a:rPr lang="ko-KR" altLang="en-US" smtClean="0">
                <a:latin typeface="Arial" panose="020B0604020202020204" pitchFamily="34" charset="0"/>
                <a:ea typeface="맑은 고딕" panose="020B0503020000020004" pitchFamily="50" charset="-127"/>
                <a:cs typeface="Arial" panose="020B0604020202020204" pitchFamily="34" charset="0"/>
              </a:rPr>
              <a:t>동체손상</a:t>
            </a:r>
            <a:r>
              <a:rPr lang="en-US" altLang="ko-KR" smtClean="0">
                <a:latin typeface="Arial" panose="020B0604020202020204" pitchFamily="34" charset="0"/>
                <a:ea typeface="맑은 고딕" panose="020B0503020000020004" pitchFamily="50" charset="-127"/>
                <a:cs typeface="Arial" panose="020B0604020202020204" pitchFamily="34" charset="0"/>
              </a:rPr>
              <a:t>) = 50/(50+4) = 93%</a:t>
            </a:r>
            <a:r>
              <a:rPr lang="ko-KR" altLang="en-US" smtClean="0">
                <a:latin typeface="Arial" panose="020B0604020202020204" pitchFamily="34" charset="0"/>
                <a:ea typeface="맑은 고딕" panose="020B0503020000020004" pitchFamily="50" charset="-127"/>
                <a:cs typeface="Arial" panose="020B0604020202020204" pitchFamily="34" charset="0"/>
              </a:rPr>
              <a:t> </a:t>
            </a:r>
            <a:endParaRPr lang="ko-KR" altLang="en-US"/>
          </a:p>
        </p:txBody>
      </p:sp>
      <p:sp>
        <p:nvSpPr>
          <p:cNvPr id="16" name="직사각형 15"/>
          <p:cNvSpPr/>
          <p:nvPr/>
        </p:nvSpPr>
        <p:spPr>
          <a:xfrm>
            <a:off x="2720752" y="5445224"/>
            <a:ext cx="3884397" cy="369332"/>
          </a:xfrm>
          <a:prstGeom prst="rect">
            <a:avLst/>
          </a:prstGeom>
        </p:spPr>
        <p:txBody>
          <a:bodyPr wrap="none">
            <a:spAutoFit/>
          </a:bodyPr>
          <a:lstStyle/>
          <a:p>
            <a:r>
              <a:rPr lang="en-US" altLang="ko-KR" smtClean="0">
                <a:latin typeface="Arial" panose="020B0604020202020204" pitchFamily="34" charset="0"/>
                <a:ea typeface="맑은 고딕" panose="020B0503020000020004" pitchFamily="50" charset="-127"/>
                <a:cs typeface="Arial" panose="020B0604020202020204" pitchFamily="34" charset="0"/>
              </a:rPr>
              <a:t>P(</a:t>
            </a:r>
            <a:r>
              <a:rPr lang="ko-KR" altLang="en-US" smtClean="0">
                <a:latin typeface="Arial" panose="020B0604020202020204" pitchFamily="34" charset="0"/>
                <a:ea typeface="맑은 고딕" panose="020B0503020000020004" pitchFamily="50" charset="-127"/>
                <a:cs typeface="Arial" panose="020B0604020202020204" pitchFamily="34" charset="0"/>
              </a:rPr>
              <a:t>귀환</a:t>
            </a:r>
            <a:r>
              <a:rPr lang="en-US" altLang="ko-KR" smtClean="0">
                <a:latin typeface="Arial" panose="020B0604020202020204" pitchFamily="34" charset="0"/>
                <a:ea typeface="맑은 고딕" panose="020B0503020000020004" pitchFamily="50" charset="-127"/>
                <a:cs typeface="Arial" panose="020B0604020202020204" pitchFamily="34" charset="0"/>
              </a:rPr>
              <a:t>/</a:t>
            </a:r>
            <a:r>
              <a:rPr lang="ko-KR" altLang="en-US" smtClean="0">
                <a:latin typeface="Arial" panose="020B0604020202020204" pitchFamily="34" charset="0"/>
                <a:ea typeface="맑은 고딕" panose="020B0503020000020004" pitchFamily="50" charset="-127"/>
                <a:cs typeface="Arial" panose="020B0604020202020204" pitchFamily="34" charset="0"/>
              </a:rPr>
              <a:t>조종석</a:t>
            </a:r>
            <a:r>
              <a:rPr lang="en-US" altLang="ko-KR" smtClean="0">
                <a:latin typeface="Arial" panose="020B0604020202020204" pitchFamily="34" charset="0"/>
                <a:ea typeface="맑은 고딕" panose="020B0503020000020004" pitchFamily="50" charset="-127"/>
                <a:cs typeface="Arial" panose="020B0604020202020204" pitchFamily="34" charset="0"/>
              </a:rPr>
              <a:t>) = 36/(36+21) = 63%</a:t>
            </a:r>
            <a:r>
              <a:rPr lang="ko-KR" altLang="en-US" smtClean="0">
                <a:latin typeface="Arial" panose="020B0604020202020204" pitchFamily="34" charset="0"/>
                <a:ea typeface="맑은 고딕" panose="020B0503020000020004" pitchFamily="50" charset="-127"/>
                <a:cs typeface="Arial" panose="020B0604020202020204" pitchFamily="34" charset="0"/>
              </a:rPr>
              <a:t> </a:t>
            </a:r>
            <a:endParaRPr lang="ko-KR" altLang="en-US"/>
          </a:p>
        </p:txBody>
      </p:sp>
      <p:cxnSp>
        <p:nvCxnSpPr>
          <p:cNvPr id="17" name="직선 화살표 연결선 16"/>
          <p:cNvCxnSpPr/>
          <p:nvPr/>
        </p:nvCxnSpPr>
        <p:spPr>
          <a:xfrm>
            <a:off x="1640632" y="4245166"/>
            <a:ext cx="977899" cy="719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직사각형 17">
            <a:extLst>
              <a:ext uri="{FF2B5EF4-FFF2-40B4-BE49-F238E27FC236}">
                <a16:creationId xmlns:a16="http://schemas.microsoft.com/office/drawing/2014/main" id="{B41FB971-69B2-4B75-9859-A638924E7BB7}"/>
              </a:ext>
            </a:extLst>
          </p:cNvPr>
          <p:cNvSpPr/>
          <p:nvPr/>
        </p:nvSpPr>
        <p:spPr>
          <a:xfrm>
            <a:off x="633162" y="1268760"/>
            <a:ext cx="8640318" cy="738664"/>
          </a:xfrm>
          <a:prstGeom prst="rect">
            <a:avLst/>
          </a:prstGeom>
        </p:spPr>
        <p:txBody>
          <a:bodyPr wrap="square">
            <a:spAutoFit/>
          </a:bodyPr>
          <a:lstStyle/>
          <a:p>
            <a:pPr marL="285750" lvl="0" indent="-285750" algn="just" latinLnBrk="1">
              <a:lnSpc>
                <a:spcPct val="150000"/>
              </a:lnSpc>
              <a:spcBef>
                <a:spcPts val="0"/>
              </a:spcBef>
              <a:spcAft>
                <a:spcPts val="0"/>
              </a:spcAft>
              <a:buClr>
                <a:srgbClr val="000000"/>
              </a:buClr>
              <a:buSzPts val="1200"/>
              <a:buFont typeface="Arial" panose="020B0604020202020204" pitchFamily="34" charset="0"/>
              <a:buChar char="•"/>
            </a:pPr>
            <a:r>
              <a:rPr lang="ko-KR" altLang="en-US" sz="1400" kern="0" spc="-40" smtClean="0">
                <a:latin typeface="맑은 고딕" panose="020B0503020000020004" pitchFamily="50" charset="-127"/>
                <a:ea typeface="맑은 고딕" panose="020B0503020000020004" pitchFamily="50" charset="-127"/>
              </a:rPr>
              <a:t>원래 데이터를 가공</a:t>
            </a:r>
            <a:r>
              <a:rPr lang="en-US" altLang="ko-KR" sz="1400" kern="0" spc="-40" smtClean="0">
                <a:latin typeface="맑은 고딕" panose="020B0503020000020004" pitchFamily="50" charset="-127"/>
                <a:ea typeface="맑은 고딕" panose="020B0503020000020004" pitchFamily="50" charset="-127"/>
              </a:rPr>
              <a:t>, </a:t>
            </a:r>
            <a:r>
              <a:rPr lang="ko-KR" altLang="en-US" sz="1400" kern="0" spc="-40" smtClean="0">
                <a:latin typeface="맑은 고딕" panose="020B0503020000020004" pitchFamily="50" charset="-127"/>
                <a:ea typeface="맑은 고딕" panose="020B0503020000020004" pitchFamily="50" charset="-127"/>
              </a:rPr>
              <a:t>조합</a:t>
            </a:r>
            <a:r>
              <a:rPr lang="en-US" altLang="ko-KR" sz="1400" kern="0" spc="-40" smtClean="0">
                <a:latin typeface="맑은 고딕" panose="020B0503020000020004" pitchFamily="50" charset="-127"/>
                <a:ea typeface="맑은 고딕" panose="020B0503020000020004" pitchFamily="50" charset="-127"/>
              </a:rPr>
              <a:t>, </a:t>
            </a:r>
            <a:r>
              <a:rPr lang="ko-KR" altLang="en-US" sz="1400" kern="0" spc="-40" smtClean="0">
                <a:latin typeface="맑은 고딕" panose="020B0503020000020004" pitchFamily="50" charset="-127"/>
                <a:ea typeface="맑은 고딕" panose="020B0503020000020004" pitchFamily="50" charset="-127"/>
              </a:rPr>
              <a:t>정제 등의 처리 작업뿐만 아니라 존재하지 않는 자료를 만들 경우 예측 성능을 혁신적으로 높일 수 있음 </a:t>
            </a:r>
            <a:r>
              <a:rPr lang="en-US" altLang="ko-KR" sz="1400" kern="0" spc="-40" smtClean="0">
                <a:latin typeface="맑은 고딕" panose="020B0503020000020004" pitchFamily="50" charset="-127"/>
                <a:ea typeface="맑은 고딕" panose="020B0503020000020004" pitchFamily="50" charset="-127"/>
              </a:rPr>
              <a:t>(derivative features)</a:t>
            </a:r>
            <a:endParaRPr lang="ko-KR" altLang="en-US" sz="1400" kern="0" spc="-40" dirty="0">
              <a:latin typeface="맑은 고딕" panose="020B0503020000020004" pitchFamily="50" charset="-127"/>
              <a:ea typeface="맑은 고딕" panose="020B0503020000020004" pitchFamily="50" charset="-127"/>
            </a:endParaRPr>
          </a:p>
        </p:txBody>
      </p:sp>
      <p:sp>
        <p:nvSpPr>
          <p:cNvPr id="19" name="직사각형 18"/>
          <p:cNvSpPr/>
          <p:nvPr/>
        </p:nvSpPr>
        <p:spPr>
          <a:xfrm>
            <a:off x="2720752" y="4655694"/>
            <a:ext cx="3653564" cy="369332"/>
          </a:xfrm>
          <a:prstGeom prst="rect">
            <a:avLst/>
          </a:prstGeom>
        </p:spPr>
        <p:txBody>
          <a:bodyPr wrap="none">
            <a:spAutoFit/>
          </a:bodyPr>
          <a:lstStyle/>
          <a:p>
            <a:r>
              <a:rPr lang="en-US" altLang="ko-KR" smtClean="0">
                <a:latin typeface="Arial" panose="020B0604020202020204" pitchFamily="34" charset="0"/>
                <a:ea typeface="맑은 고딕" panose="020B0503020000020004" pitchFamily="50" charset="-127"/>
                <a:cs typeface="Arial" panose="020B0604020202020204" pitchFamily="34" charset="0"/>
              </a:rPr>
              <a:t>P(</a:t>
            </a:r>
            <a:r>
              <a:rPr lang="ko-KR" altLang="en-US" smtClean="0">
                <a:latin typeface="Arial" panose="020B0604020202020204" pitchFamily="34" charset="0"/>
                <a:ea typeface="맑은 고딕" panose="020B0503020000020004" pitchFamily="50" charset="-127"/>
                <a:cs typeface="Arial" panose="020B0604020202020204" pitchFamily="34" charset="0"/>
              </a:rPr>
              <a:t>귀환</a:t>
            </a:r>
            <a:r>
              <a:rPr lang="en-US" altLang="ko-KR" smtClean="0">
                <a:latin typeface="Arial" panose="020B0604020202020204" pitchFamily="34" charset="0"/>
                <a:ea typeface="맑은 고딕" panose="020B0503020000020004" pitchFamily="50" charset="-127"/>
                <a:cs typeface="Arial" panose="020B0604020202020204" pitchFamily="34" charset="0"/>
              </a:rPr>
              <a:t>/</a:t>
            </a:r>
            <a:r>
              <a:rPr lang="ko-KR" altLang="en-US" smtClean="0">
                <a:latin typeface="Arial" panose="020B0604020202020204" pitchFamily="34" charset="0"/>
                <a:ea typeface="맑은 고딕" panose="020B0503020000020004" pitchFamily="50" charset="-127"/>
                <a:cs typeface="Arial" panose="020B0604020202020204" pitchFamily="34" charset="0"/>
              </a:rPr>
              <a:t>엔진</a:t>
            </a:r>
            <a:r>
              <a:rPr lang="en-US" altLang="ko-KR" smtClean="0">
                <a:latin typeface="Arial" panose="020B0604020202020204" pitchFamily="34" charset="0"/>
                <a:ea typeface="맑은 고딕" panose="020B0503020000020004" pitchFamily="50" charset="-127"/>
                <a:cs typeface="Arial" panose="020B0604020202020204" pitchFamily="34" charset="0"/>
              </a:rPr>
              <a:t>) = 29/(29+31) = 48%</a:t>
            </a:r>
            <a:r>
              <a:rPr lang="ko-KR" altLang="en-US" smtClean="0">
                <a:latin typeface="Arial" panose="020B0604020202020204" pitchFamily="34" charset="0"/>
                <a:ea typeface="맑은 고딕" panose="020B0503020000020004" pitchFamily="50" charset="-127"/>
                <a:cs typeface="Arial" panose="020B0604020202020204" pitchFamily="34" charset="0"/>
              </a:rPr>
              <a:t> </a:t>
            </a:r>
            <a:endParaRPr lang="ko-KR" altLang="en-US"/>
          </a:p>
        </p:txBody>
      </p:sp>
    </p:spTree>
    <p:extLst>
      <p:ext uri="{BB962C8B-B14F-4D97-AF65-F5344CB8AC3E}">
        <p14:creationId xmlns:p14="http://schemas.microsoft.com/office/powerpoint/2010/main" val="35467850"/>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제목 1"/>
          <p:cNvSpPr>
            <a:spLocks noGrp="1"/>
          </p:cNvSpPr>
          <p:nvPr>
            <p:ph type="title"/>
          </p:nvPr>
        </p:nvSpPr>
        <p:spPr>
          <a:xfrm>
            <a:off x="780528" y="648036"/>
            <a:ext cx="7871884" cy="584775"/>
          </a:xfrm>
        </p:spPr>
        <p:txBody>
          <a:bodyPr/>
          <a:lstStyle/>
          <a:p>
            <a:r>
              <a:rPr lang="en-US" altLang="ko-KR" sz="1800" smtClean="0"/>
              <a:t>Gaussian Naïve Bayes</a:t>
            </a:r>
            <a:br>
              <a:rPr lang="en-US" altLang="ko-KR" sz="1800" smtClean="0"/>
            </a:br>
            <a:r>
              <a:rPr lang="ko-KR" altLang="en-US" sz="2000" smtClean="0"/>
              <a:t>구글 예제</a:t>
            </a:r>
            <a:r>
              <a:rPr lang="en-US" altLang="ko-KR" sz="2000" smtClean="0"/>
              <a:t> </a:t>
            </a:r>
            <a:endParaRPr lang="ko-KR" altLang="en-US" sz="2000"/>
          </a:p>
        </p:txBody>
      </p:sp>
      <p:pic>
        <p:nvPicPr>
          <p:cNvPr id="10" name="그림 9"/>
          <p:cNvPicPr>
            <a:picLocks noChangeAspect="1"/>
          </p:cNvPicPr>
          <p:nvPr/>
        </p:nvPicPr>
        <p:blipFill>
          <a:blip r:embed="rId2"/>
          <a:stretch>
            <a:fillRect/>
          </a:stretch>
        </p:blipFill>
        <p:spPr>
          <a:xfrm>
            <a:off x="874539" y="1373617"/>
            <a:ext cx="1706722" cy="777008"/>
          </a:xfrm>
          <a:prstGeom prst="rect">
            <a:avLst/>
          </a:prstGeom>
        </p:spPr>
      </p:pic>
      <p:sp>
        <p:nvSpPr>
          <p:cNvPr id="11" name="직사각형 10"/>
          <p:cNvSpPr/>
          <p:nvPr/>
        </p:nvSpPr>
        <p:spPr>
          <a:xfrm>
            <a:off x="849117" y="2196618"/>
            <a:ext cx="3744416" cy="276999"/>
          </a:xfrm>
          <a:prstGeom prst="rect">
            <a:avLst/>
          </a:prstGeom>
        </p:spPr>
        <p:txBody>
          <a:bodyPr wrap="square">
            <a:spAutoFit/>
          </a:bodyPr>
          <a:lstStyle/>
          <a:p>
            <a:r>
              <a:rPr lang="en-US" altLang="ko-KR" sz="1200">
                <a:hlinkClick r:id="rId3"/>
              </a:rPr>
              <a:t>https://en.wikipedia.org/wiki/Naive_Bayes_classifier</a:t>
            </a:r>
            <a:endParaRPr lang="ko-KR" altLang="en-US" sz="1200"/>
          </a:p>
        </p:txBody>
      </p:sp>
      <p:pic>
        <p:nvPicPr>
          <p:cNvPr id="12" name="_x767841624" descr="EMB0000793413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39" y="2758206"/>
            <a:ext cx="5310188" cy="2074863"/>
          </a:xfrm>
          <a:prstGeom prst="rect">
            <a:avLst/>
          </a:prstGeom>
          <a:noFill/>
          <a:extLst>
            <a:ext uri="{909E8E84-426E-40DD-AFC4-6F175D3DCCD1}">
              <a14:hiddenFill xmlns:a14="http://schemas.microsoft.com/office/drawing/2010/main">
                <a:solidFill>
                  <a:srgbClr val="FFFFFF"/>
                </a:solidFill>
              </a14:hiddenFill>
            </a:ext>
          </a:extLst>
        </p:spPr>
      </p:pic>
      <p:pic>
        <p:nvPicPr>
          <p:cNvPr id="13" name="_x767841696" descr="EMB00007934136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245" y="5009282"/>
            <a:ext cx="5305425" cy="1339850"/>
          </a:xfrm>
          <a:prstGeom prst="rect">
            <a:avLst/>
          </a:prstGeom>
          <a:noFill/>
          <a:extLst>
            <a:ext uri="{909E8E84-426E-40DD-AFC4-6F175D3DCCD1}">
              <a14:hiddenFill xmlns:a14="http://schemas.microsoft.com/office/drawing/2010/main">
                <a:solidFill>
                  <a:srgbClr val="FFFFFF"/>
                </a:solidFill>
              </a14:hiddenFill>
            </a:ext>
          </a:extLst>
        </p:spPr>
      </p:pic>
      <p:pic>
        <p:nvPicPr>
          <p:cNvPr id="14" name="_x767842128" descr="EMB00007934136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6339" y="2881917"/>
            <a:ext cx="2188831" cy="1735129"/>
          </a:xfrm>
          <a:prstGeom prst="rect">
            <a:avLst/>
          </a:prstGeom>
          <a:noFill/>
          <a:extLst>
            <a:ext uri="{909E8E84-426E-40DD-AFC4-6F175D3DCCD1}">
              <a14:hiddenFill xmlns:a14="http://schemas.microsoft.com/office/drawing/2010/main">
                <a:solidFill>
                  <a:srgbClr val="FFFFFF"/>
                </a:solidFill>
              </a14:hiddenFill>
            </a:ext>
          </a:extLst>
        </p:spPr>
      </p:pic>
      <p:pic>
        <p:nvPicPr>
          <p:cNvPr id="16" name="_x767841984" descr="EMB00007934136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9867" y="4833069"/>
            <a:ext cx="2233613" cy="1692275"/>
          </a:xfrm>
          <a:prstGeom prst="rect">
            <a:avLst/>
          </a:prstGeom>
          <a:noFill/>
          <a:extLst>
            <a:ext uri="{909E8E84-426E-40DD-AFC4-6F175D3DCCD1}">
              <a14:hiddenFill xmlns:a14="http://schemas.microsoft.com/office/drawing/2010/main">
                <a:solidFill>
                  <a:srgbClr val="FFFFFF"/>
                </a:solidFill>
              </a14:hiddenFill>
            </a:ext>
          </a:extLst>
        </p:spPr>
      </p:pic>
      <p:pic>
        <p:nvPicPr>
          <p:cNvPr id="17" name="그림 16"/>
          <p:cNvPicPr>
            <a:picLocks noChangeAspect="1"/>
          </p:cNvPicPr>
          <p:nvPr/>
        </p:nvPicPr>
        <p:blipFill>
          <a:blip r:embed="rId8"/>
          <a:stretch>
            <a:fillRect/>
          </a:stretch>
        </p:blipFill>
        <p:spPr>
          <a:xfrm>
            <a:off x="4283719" y="1489522"/>
            <a:ext cx="5512296" cy="888262"/>
          </a:xfrm>
          <a:prstGeom prst="rect">
            <a:avLst/>
          </a:prstGeom>
        </p:spPr>
      </p:pic>
    </p:spTree>
    <p:extLst>
      <p:ext uri="{BB962C8B-B14F-4D97-AF65-F5344CB8AC3E}">
        <p14:creationId xmlns:p14="http://schemas.microsoft.com/office/powerpoint/2010/main" val="2112232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640632" y="1412776"/>
            <a:ext cx="6513201" cy="2970425"/>
          </a:xfrm>
          <a:prstGeom prst="rect">
            <a:avLst/>
          </a:prstGeom>
        </p:spPr>
      </p:pic>
      <p:sp>
        <p:nvSpPr>
          <p:cNvPr id="5" name="직사각형 4"/>
          <p:cNvSpPr/>
          <p:nvPr/>
        </p:nvSpPr>
        <p:spPr>
          <a:xfrm>
            <a:off x="5313040" y="4509120"/>
            <a:ext cx="3709440" cy="2123658"/>
          </a:xfrm>
          <a:prstGeom prst="rect">
            <a:avLst/>
          </a:prstGeom>
        </p:spPr>
        <p:txBody>
          <a:bodyPr wrap="square">
            <a:spAutoFit/>
          </a:bodyPr>
          <a:lstStyle/>
          <a:p>
            <a:pPr marL="285750" indent="-285750">
              <a:lnSpc>
                <a:spcPct val="150000"/>
              </a:lnSpc>
              <a:buFont typeface="Wingdings" panose="05000000000000000000" pitchFamily="2" charset="2"/>
              <a:buChar char="§"/>
            </a:pPr>
            <a:r>
              <a:rPr lang="ko-KR" altLang="en-US" sz="1100">
                <a:latin typeface="나눔스퀘어" panose="020B0600000101010101" pitchFamily="50" charset="-127"/>
                <a:ea typeface="나눔스퀘어" panose="020B0600000101010101" pitchFamily="50" charset="-127"/>
                <a:cs typeface="Arial" panose="020B0604020202020204" pitchFamily="34" charset="0"/>
              </a:rPr>
              <a:t>두 개의 </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확률 모형 사전 확률과 </a:t>
            </a: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우도를</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정의하여 조건부확률인 </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사후 확률 </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생성</a:t>
            </a:r>
            <a:endParaRPr lang="en-US" altLang="ko-KR" sz="1100">
              <a:latin typeface="나눔스퀘어" panose="020B0600000101010101" pitchFamily="50" charset="-127"/>
              <a:ea typeface="나눔스퀘어" panose="020B0600000101010101" pitchFamily="50" charset="-127"/>
              <a:cs typeface="Arial" panose="020B0604020202020204" pitchFamily="34" charset="0"/>
            </a:endParaRPr>
          </a:p>
          <a:p>
            <a:pPr marL="285750" indent="-285750">
              <a:lnSpc>
                <a:spcPct val="150000"/>
              </a:lnSpc>
              <a:buFont typeface="Wingdings" panose="05000000000000000000" pitchFamily="2" charset="2"/>
              <a:buChar char="§"/>
            </a:pP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가우시안</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믹스처</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모델, 토픽 모델과 같은 비지도학습에도 적용 가능</a:t>
            </a:r>
            <a:endParaRPr lang="en-US" altLang="ko-KR" sz="1100">
              <a:latin typeface="나눔스퀘어" panose="020B0600000101010101" pitchFamily="50" charset="-127"/>
              <a:ea typeface="나눔스퀘어" panose="020B0600000101010101" pitchFamily="50" charset="-127"/>
              <a:cs typeface="Arial" panose="020B0604020202020204" pitchFamily="34" charset="0"/>
            </a:endParaRPr>
          </a:p>
          <a:p>
            <a:pPr marL="285750" indent="-285750">
              <a:lnSpc>
                <a:spcPct val="150000"/>
              </a:lnSpc>
              <a:buFont typeface="Wingdings" panose="05000000000000000000" pitchFamily="2" charset="2"/>
              <a:buChar char="§"/>
            </a:pP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특성 변수간 </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독립이라는 확률적 모형을 가정하기 때문에 예측 성능이 차별모형보다 낮지만, 데이터의 크기가 충분히 크면 성능은 </a:t>
            </a:r>
            <a:r>
              <a:rPr lang="ko-KR" altLang="en-US" sz="1100" err="1">
                <a:latin typeface="나눔스퀘어" panose="020B0600000101010101" pitchFamily="50" charset="-127"/>
                <a:ea typeface="나눔스퀘어" panose="020B0600000101010101" pitchFamily="50" charset="-127"/>
                <a:cs typeface="Arial" panose="020B0604020202020204" pitchFamily="34" charset="0"/>
              </a:rPr>
              <a:t>비슷</a:t>
            </a:r>
            <a:endParaRPr lang="en-US" altLang="ko-KR" sz="1100">
              <a:latin typeface="나눔스퀘어" panose="020B0600000101010101" pitchFamily="50" charset="-127"/>
              <a:ea typeface="나눔스퀘어" panose="020B0600000101010101" pitchFamily="50" charset="-127"/>
              <a:cs typeface="Arial" panose="020B0604020202020204" pitchFamily="34" charset="0"/>
            </a:endParaRPr>
          </a:p>
          <a:p>
            <a:pPr marL="285750" indent="-285750">
              <a:lnSpc>
                <a:spcPct val="150000"/>
              </a:lnSpc>
              <a:buFont typeface="Wingdings" panose="05000000000000000000" pitchFamily="2" charset="2"/>
              <a:buChar char="§"/>
            </a:pP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가우시안</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믹스처</a:t>
            </a:r>
            <a:r>
              <a:rPr lang="en-US" altLang="ko-KR" sz="110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나이브</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베이지안</a:t>
            </a:r>
            <a:r>
              <a:rPr lang="en-US" altLang="ko-KR" sz="1100">
                <a:latin typeface="나눔스퀘어" panose="020B0600000101010101" pitchFamily="50" charset="-127"/>
                <a:ea typeface="나눔스퀘어" panose="020B0600000101010101" pitchFamily="50" charset="-127"/>
                <a:cs typeface="Arial" panose="020B0604020202020204" pitchFamily="34" charset="0"/>
              </a:rPr>
              <a:t>, GAN, </a:t>
            </a:r>
            <a:r>
              <a:rPr lang="ko-KR" altLang="en-US" sz="1100" err="1">
                <a:latin typeface="나눔스퀘어" panose="020B0600000101010101" pitchFamily="50" charset="-127"/>
                <a:ea typeface="나눔스퀘어" panose="020B0600000101010101" pitchFamily="50" charset="-127"/>
                <a:cs typeface="Arial" panose="020B0604020202020204" pitchFamily="34" charset="0"/>
              </a:rPr>
              <a:t>딥러닝</a:t>
            </a:r>
            <a:endParaRPr lang="ko-KR" altLang="en-US" sz="1100">
              <a:latin typeface="나눔스퀘어" panose="020B0600000101010101" pitchFamily="50" charset="-127"/>
              <a:ea typeface="나눔스퀘어" panose="020B0600000101010101" pitchFamily="50" charset="-127"/>
              <a:cs typeface="Arial" panose="020B0604020202020204" pitchFamily="34" charset="0"/>
            </a:endParaRPr>
          </a:p>
        </p:txBody>
      </p:sp>
      <p:sp>
        <p:nvSpPr>
          <p:cNvPr id="6" name="직사각형 5"/>
          <p:cNvSpPr/>
          <p:nvPr/>
        </p:nvSpPr>
        <p:spPr>
          <a:xfrm>
            <a:off x="1640632" y="4509120"/>
            <a:ext cx="3749736" cy="1615827"/>
          </a:xfrm>
          <a:prstGeom prst="rect">
            <a:avLst/>
          </a:prstGeom>
        </p:spPr>
        <p:txBody>
          <a:bodyPr wrap="square">
            <a:spAutoFit/>
          </a:bodyPr>
          <a:lstStyle/>
          <a:p>
            <a:pPr marL="285750" indent="-285750">
              <a:lnSpc>
                <a:spcPct val="150000"/>
              </a:lnSpc>
              <a:buFont typeface="Wingdings" panose="05000000000000000000" pitchFamily="2" charset="2"/>
              <a:buChar char="§"/>
            </a:pPr>
            <a:r>
              <a:rPr lang="ko-KR" altLang="en-US" sz="1100">
                <a:latin typeface="나눔스퀘어" panose="020B0600000101010101" pitchFamily="50" charset="-127"/>
                <a:ea typeface="나눔스퀘어" panose="020B0600000101010101" pitchFamily="50" charset="-127"/>
                <a:cs typeface="Arial" panose="020B0604020202020204" pitchFamily="34" charset="0"/>
              </a:rPr>
              <a:t>데이터로부터 직접 조건부 확률을 계산</a:t>
            </a:r>
            <a:endParaRPr lang="en-US" altLang="ko-KR" sz="1100">
              <a:latin typeface="나눔스퀘어" panose="020B0600000101010101" pitchFamily="50" charset="-127"/>
              <a:ea typeface="나눔스퀘어" panose="020B0600000101010101" pitchFamily="50" charset="-127"/>
              <a:cs typeface="Arial" panose="020B0604020202020204" pitchFamily="34" charset="0"/>
            </a:endParaRPr>
          </a:p>
          <a:p>
            <a:pPr marL="285750" indent="-285750">
              <a:lnSpc>
                <a:spcPct val="150000"/>
              </a:lnSpc>
              <a:buFont typeface="Wingdings" panose="05000000000000000000" pitchFamily="2" charset="2"/>
              <a:buChar char="§"/>
            </a:pPr>
            <a:r>
              <a:rPr lang="ko-KR" altLang="en-US" sz="1100">
                <a:latin typeface="나눔스퀘어" panose="020B0600000101010101" pitchFamily="50" charset="-127"/>
                <a:ea typeface="나눔스퀘어" panose="020B0600000101010101" pitchFamily="50" charset="-127"/>
                <a:cs typeface="Arial" panose="020B0604020202020204" pitchFamily="34" charset="0"/>
              </a:rPr>
              <a:t>확률모형에는 관심이 없고 </a:t>
            </a:r>
            <a:r>
              <a:rPr lang="en-US" altLang="ko-KR" sz="1100">
                <a:latin typeface="나눔스퀘어" panose="020B0600000101010101" pitchFamily="50" charset="-127"/>
                <a:ea typeface="나눔스퀘어" panose="020B0600000101010101" pitchFamily="50" charset="-127"/>
                <a:cs typeface="Arial" panose="020B0604020202020204" pitchFamily="34" charset="0"/>
              </a:rPr>
              <a:t>X</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와 </a:t>
            </a:r>
            <a:r>
              <a:rPr lang="en-US" altLang="ko-KR" sz="1100">
                <a:latin typeface="나눔스퀘어" panose="020B0600000101010101" pitchFamily="50" charset="-127"/>
                <a:ea typeface="나눔스퀘어" panose="020B0600000101010101" pitchFamily="50" charset="-127"/>
                <a:cs typeface="Arial" panose="020B0604020202020204" pitchFamily="34" charset="0"/>
              </a:rPr>
              <a:t>y</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의 패턴을 파악하여 직접 분류를 하기에 </a:t>
            </a:r>
            <a:r>
              <a:rPr lang="en-US" altLang="ko-KR" sz="1100">
                <a:latin typeface="나눔스퀘어" panose="020B0600000101010101" pitchFamily="50" charset="-127"/>
                <a:ea typeface="나눔스퀘어" panose="020B0600000101010101" pitchFamily="50" charset="-127"/>
                <a:cs typeface="Arial" panose="020B0604020202020204" pitchFamily="34" charset="0"/>
              </a:rPr>
              <a:t>y</a:t>
            </a:r>
            <a:r>
              <a:rPr lang="ko-KR" altLang="en-US" sz="1100">
                <a:latin typeface="나눔스퀘어" panose="020B0600000101010101" pitchFamily="50" charset="-127"/>
                <a:ea typeface="나눔스퀘어" panose="020B0600000101010101" pitchFamily="50" charset="-127"/>
                <a:cs typeface="Arial" panose="020B0604020202020204" pitchFamily="34" charset="0"/>
              </a:rPr>
              <a:t>가 반드시 필요</a:t>
            </a:r>
            <a:endParaRPr lang="en-US" altLang="ko-KR" sz="1100">
              <a:latin typeface="나눔스퀘어" panose="020B0600000101010101" pitchFamily="50" charset="-127"/>
              <a:ea typeface="나눔스퀘어" panose="020B0600000101010101" pitchFamily="50" charset="-127"/>
              <a:cs typeface="Arial" panose="020B0604020202020204" pitchFamily="34" charset="0"/>
            </a:endParaRPr>
          </a:p>
          <a:p>
            <a:pPr marL="285750" indent="-285750">
              <a:lnSpc>
                <a:spcPct val="150000"/>
              </a:lnSpc>
              <a:buFont typeface="Wingdings" panose="05000000000000000000" pitchFamily="2" charset="2"/>
              <a:buChar char="§"/>
            </a:pPr>
            <a:r>
              <a:rPr lang="ko-KR" altLang="en-US" sz="1100">
                <a:latin typeface="나눔스퀘어" panose="020B0600000101010101" pitchFamily="50" charset="-127"/>
                <a:ea typeface="나눔스퀘어" panose="020B0600000101010101" pitchFamily="50" charset="-127"/>
                <a:cs typeface="Arial" panose="020B0604020202020204" pitchFamily="34" charset="0"/>
              </a:rPr>
              <a:t>선형회귀분석</a:t>
            </a:r>
            <a:r>
              <a:rPr lang="en-US" altLang="ko-KR" sz="1100">
                <a:latin typeface="나눔스퀘어" panose="020B0600000101010101" pitchFamily="50" charset="-127"/>
                <a:ea typeface="나눔스퀘어" panose="020B0600000101010101" pitchFamily="50" charset="-127"/>
                <a:cs typeface="Arial" panose="020B0604020202020204" pitchFamily="34" charset="0"/>
              </a:rPr>
              <a:t>, SVM, </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의사결정나무와 같이 확률적 모델을 가정하지 않고 간단하게 직선</a:t>
            </a:r>
            <a:r>
              <a:rPr lang="en-US" altLang="ko-KR" sz="1100" smtClean="0">
                <a:latin typeface="나눔스퀘어" panose="020B0600000101010101" pitchFamily="50" charset="-127"/>
                <a:ea typeface="나눔스퀘어" panose="020B0600000101010101" pitchFamily="50" charset="-127"/>
                <a:cs typeface="Arial" panose="020B0604020202020204" pitchFamily="34" charset="0"/>
              </a:rPr>
              <a:t>, </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커브 등으로 </a:t>
            </a:r>
            <a:r>
              <a:rPr lang="ko-KR" altLang="en-US" sz="1100" err="1" smtClean="0">
                <a:latin typeface="나눔스퀘어" panose="020B0600000101010101" pitchFamily="50" charset="-127"/>
                <a:ea typeface="나눔스퀘어" panose="020B0600000101010101" pitchFamily="50" charset="-127"/>
                <a:cs typeface="Arial" panose="020B0604020202020204" pitchFamily="34" charset="0"/>
              </a:rPr>
              <a:t>사후확률을</a:t>
            </a:r>
            <a:r>
              <a:rPr lang="ko-KR" altLang="en-US" sz="1100" smtClean="0">
                <a:latin typeface="나눔스퀘어" panose="020B0600000101010101" pitchFamily="50" charset="-127"/>
                <a:ea typeface="나눔스퀘어" panose="020B0600000101010101" pitchFamily="50" charset="-127"/>
                <a:cs typeface="Arial" panose="020B0604020202020204" pitchFamily="34" charset="0"/>
              </a:rPr>
              <a:t> 직접 예측</a:t>
            </a:r>
            <a:endParaRPr lang="ko-KR" altLang="en-US" sz="1100">
              <a:latin typeface="나눔스퀘어" panose="020B0600000101010101" pitchFamily="50" charset="-127"/>
              <a:ea typeface="나눔스퀘어" panose="020B0600000101010101" pitchFamily="50" charset="-127"/>
              <a:cs typeface="Arial" panose="020B0604020202020204" pitchFamily="34" charset="0"/>
            </a:endParaRPr>
          </a:p>
        </p:txBody>
      </p:sp>
      <p:sp>
        <p:nvSpPr>
          <p:cNvPr id="7" name="제목 1"/>
          <p:cNvSpPr>
            <a:spLocks noGrp="1"/>
          </p:cNvSpPr>
          <p:nvPr>
            <p:ph type="title"/>
          </p:nvPr>
        </p:nvSpPr>
        <p:spPr>
          <a:xfrm>
            <a:off x="780528" y="648036"/>
            <a:ext cx="7871884" cy="584775"/>
          </a:xfrm>
        </p:spPr>
        <p:txBody>
          <a:bodyPr/>
          <a:lstStyle/>
          <a:p>
            <a:r>
              <a:rPr lang="en-US" altLang="ko-KR" sz="1800" smtClean="0"/>
              <a:t>Gaussian Naïve Bayes</a:t>
            </a:r>
            <a:br>
              <a:rPr lang="en-US" altLang="ko-KR" sz="1800" smtClean="0"/>
            </a:br>
            <a:r>
              <a:rPr lang="en-US" altLang="ko-KR" sz="2000" smtClean="0"/>
              <a:t>Discriminant or Generative ? </a:t>
            </a:r>
            <a:endParaRPr lang="ko-KR" altLang="en-US" sz="2000"/>
          </a:p>
        </p:txBody>
      </p:sp>
    </p:spTree>
    <p:extLst>
      <p:ext uri="{BB962C8B-B14F-4D97-AF65-F5344CB8AC3E}">
        <p14:creationId xmlns:p14="http://schemas.microsoft.com/office/powerpoint/2010/main" val="40010937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A simple illustration of how one can use discriminative vs generative models. The former learns to distinguish between two classes, i.e., pictures of cats or dogs. The latter estimates the underlying distribution of a dataset (pictures of cats) and randomly generate realistic, yet synthetic, samples according to their estimated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032" y="4419250"/>
            <a:ext cx="3893639" cy="1914754"/>
          </a:xfrm>
          <a:prstGeom prst="rect">
            <a:avLst/>
          </a:prstGeom>
          <a:noFill/>
          <a:extLst>
            <a:ext uri="{909E8E84-426E-40DD-AFC4-6F175D3DCCD1}">
              <a14:hiddenFill xmlns:a14="http://schemas.microsoft.com/office/drawing/2010/main">
                <a:solidFill>
                  <a:srgbClr val="FFFFFF"/>
                </a:solidFill>
              </a14:hiddenFill>
            </a:ext>
          </a:extLst>
        </p:spPr>
      </p:pic>
      <p:sp>
        <p:nvSpPr>
          <p:cNvPr id="7" name="타원 6"/>
          <p:cNvSpPr/>
          <p:nvPr/>
        </p:nvSpPr>
        <p:spPr>
          <a:xfrm>
            <a:off x="2074057" y="2687984"/>
            <a:ext cx="480860" cy="455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8" name="타원 7"/>
          <p:cNvSpPr/>
          <p:nvPr/>
        </p:nvSpPr>
        <p:spPr>
          <a:xfrm>
            <a:off x="5960824" y="2693848"/>
            <a:ext cx="480860" cy="455483"/>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9" name="타원 8"/>
          <p:cNvSpPr/>
          <p:nvPr/>
        </p:nvSpPr>
        <p:spPr>
          <a:xfrm>
            <a:off x="2072680" y="3759741"/>
            <a:ext cx="480860" cy="455483"/>
          </a:xfrm>
          <a:prstGeom prst="ellipse">
            <a:avLst/>
          </a:prstGeom>
          <a:solidFill>
            <a:schemeClr val="bg1">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sp>
        <p:nvSpPr>
          <p:cNvPr id="10" name="타원 9"/>
          <p:cNvSpPr/>
          <p:nvPr/>
        </p:nvSpPr>
        <p:spPr>
          <a:xfrm>
            <a:off x="5959445" y="3765605"/>
            <a:ext cx="480860" cy="45548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p>
        </p:txBody>
      </p:sp>
      <p:cxnSp>
        <p:nvCxnSpPr>
          <p:cNvPr id="11" name="직선 화살표 연결선 10"/>
          <p:cNvCxnSpPr>
            <a:stCxn id="7" idx="4"/>
            <a:endCxn id="9" idx="0"/>
          </p:cNvCxnSpPr>
          <p:nvPr/>
        </p:nvCxnSpPr>
        <p:spPr>
          <a:xfrm flipH="1">
            <a:off x="2313110" y="3143467"/>
            <a:ext cx="1378" cy="616274"/>
          </a:xfrm>
          <a:prstGeom prst="straightConnector1">
            <a:avLst/>
          </a:prstGeom>
          <a:ln w="22225">
            <a:headEnd type="none" w="lg" len="lg"/>
            <a:tailEnd type="triangle" w="lg" len="lg"/>
          </a:ln>
        </p:spPr>
        <p:style>
          <a:lnRef idx="3">
            <a:schemeClr val="dk1"/>
          </a:lnRef>
          <a:fillRef idx="0">
            <a:schemeClr val="dk1"/>
          </a:fillRef>
          <a:effectRef idx="2">
            <a:schemeClr val="dk1"/>
          </a:effectRef>
          <a:fontRef idx="minor">
            <a:schemeClr val="tx1"/>
          </a:fontRef>
        </p:style>
      </p:cxnSp>
      <p:cxnSp>
        <p:nvCxnSpPr>
          <p:cNvPr id="12" name="직선 화살표 연결선 11"/>
          <p:cNvCxnSpPr>
            <a:stCxn id="8" idx="4"/>
            <a:endCxn id="10" idx="0"/>
          </p:cNvCxnSpPr>
          <p:nvPr/>
        </p:nvCxnSpPr>
        <p:spPr>
          <a:xfrm flipH="1">
            <a:off x="6199875" y="3149331"/>
            <a:ext cx="1379" cy="616274"/>
          </a:xfrm>
          <a:prstGeom prst="straightConnector1">
            <a:avLst/>
          </a:prstGeom>
          <a:ln w="22225">
            <a:headEnd type="none" w="lg" len="lg"/>
            <a:tailEnd type="triangle" w="lg" len="lg"/>
          </a:ln>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5965557" y="2736104"/>
            <a:ext cx="480860" cy="369332"/>
          </a:xfrm>
          <a:prstGeom prst="rect">
            <a:avLst/>
          </a:prstGeom>
          <a:noFill/>
        </p:spPr>
        <p:txBody>
          <a:bodyPr wrap="square" rtlCol="0">
            <a:spAutoFit/>
          </a:bodyPr>
          <a:lstStyle/>
          <a:p>
            <a:pPr algn="ctr"/>
            <a:r>
              <a:rPr lang="en-US" altLang="ko-KR" b="1">
                <a:latin typeface="Cambria Math" panose="02040503050406030204" pitchFamily="18" charset="0"/>
                <a:ea typeface="Cambria Math" panose="02040503050406030204" pitchFamily="18" charset="0"/>
                <a:cs typeface="Arial Unicode MS" panose="020B0604020202020204" pitchFamily="50" charset="-127"/>
              </a:rPr>
              <a:t>X</a:t>
            </a:r>
            <a:endParaRPr lang="ko-KR" altLang="en-US" b="1">
              <a:latin typeface="Cambria Math" panose="02040503050406030204" pitchFamily="18" charset="0"/>
              <a:ea typeface="Arial Unicode MS" panose="020B0604020202020204" pitchFamily="50" charset="-127"/>
              <a:cs typeface="Arial Unicode MS" panose="020B0604020202020204" pitchFamily="50" charset="-127"/>
            </a:endParaRPr>
          </a:p>
        </p:txBody>
      </p:sp>
      <p:sp>
        <p:nvSpPr>
          <p:cNvPr id="14" name="TextBox 13"/>
          <p:cNvSpPr txBox="1"/>
          <p:nvPr/>
        </p:nvSpPr>
        <p:spPr>
          <a:xfrm>
            <a:off x="2164201" y="2730240"/>
            <a:ext cx="214538" cy="369332"/>
          </a:xfrm>
          <a:prstGeom prst="rect">
            <a:avLst/>
          </a:prstGeom>
          <a:noFill/>
        </p:spPr>
        <p:txBody>
          <a:bodyPr wrap="square" rtlCol="0">
            <a:spAutoFit/>
          </a:bodyPr>
          <a:lstStyle/>
          <a:p>
            <a:r>
              <a:rPr lang="en-US" altLang="ko-KR" b="1">
                <a:latin typeface="Cambria Math" panose="02040503050406030204" pitchFamily="18" charset="0"/>
                <a:ea typeface="Arial Unicode MS" panose="020B0604020202020204" pitchFamily="50" charset="-127"/>
                <a:cs typeface="Arial Unicode MS" panose="020B0604020202020204" pitchFamily="50" charset="-127"/>
              </a:rPr>
              <a:t>Y</a:t>
            </a:r>
            <a:endParaRPr lang="ko-KR" altLang="en-US" b="1">
              <a:latin typeface="Cambria Math" panose="02040503050406030204" pitchFamily="18" charset="0"/>
              <a:ea typeface="Arial Unicode MS" panose="020B0604020202020204" pitchFamily="50" charset="-127"/>
              <a:cs typeface="Arial Unicode MS" panose="020B0604020202020204" pitchFamily="50" charset="-127"/>
            </a:endParaRPr>
          </a:p>
        </p:txBody>
      </p:sp>
      <p:sp>
        <p:nvSpPr>
          <p:cNvPr id="15" name="TextBox 14"/>
          <p:cNvSpPr txBox="1"/>
          <p:nvPr/>
        </p:nvSpPr>
        <p:spPr>
          <a:xfrm>
            <a:off x="6037603" y="3818022"/>
            <a:ext cx="214538" cy="369332"/>
          </a:xfrm>
          <a:prstGeom prst="rect">
            <a:avLst/>
          </a:prstGeom>
          <a:noFill/>
        </p:spPr>
        <p:txBody>
          <a:bodyPr wrap="square" rtlCol="0">
            <a:spAutoFit/>
          </a:bodyPr>
          <a:lstStyle/>
          <a:p>
            <a:r>
              <a:rPr lang="en-US" altLang="ko-KR" b="1">
                <a:latin typeface="Cambria Math" panose="02040503050406030204" pitchFamily="18" charset="0"/>
                <a:ea typeface="Arial Unicode MS" panose="020B0604020202020204" pitchFamily="50" charset="-127"/>
                <a:cs typeface="Arial Unicode MS" panose="020B0604020202020204" pitchFamily="50" charset="-127"/>
              </a:rPr>
              <a:t>Y</a:t>
            </a:r>
            <a:endParaRPr lang="ko-KR" altLang="en-US" b="1">
              <a:latin typeface="Cambria Math" panose="02040503050406030204" pitchFamily="18" charset="0"/>
              <a:ea typeface="Arial Unicode MS" panose="020B0604020202020204" pitchFamily="50" charset="-127"/>
              <a:cs typeface="Arial Unicode MS" panose="020B0604020202020204" pitchFamily="50" charset="-127"/>
            </a:endParaRPr>
          </a:p>
        </p:txBody>
      </p:sp>
      <p:sp>
        <p:nvSpPr>
          <p:cNvPr id="16" name="TextBox 15"/>
          <p:cNvSpPr txBox="1"/>
          <p:nvPr/>
        </p:nvSpPr>
        <p:spPr>
          <a:xfrm>
            <a:off x="2155052" y="3812158"/>
            <a:ext cx="214538" cy="369332"/>
          </a:xfrm>
          <a:prstGeom prst="rect">
            <a:avLst/>
          </a:prstGeom>
          <a:noFill/>
        </p:spPr>
        <p:txBody>
          <a:bodyPr wrap="square" rtlCol="0">
            <a:spAutoFit/>
          </a:bodyPr>
          <a:lstStyle/>
          <a:p>
            <a:r>
              <a:rPr lang="en-US" altLang="ko-KR" b="1">
                <a:latin typeface="Cambria Math" panose="02040503050406030204" pitchFamily="18" charset="0"/>
                <a:ea typeface="Cambria Math" panose="02040503050406030204" pitchFamily="18" charset="0"/>
                <a:cs typeface="Arial Unicode MS" panose="020B0604020202020204" pitchFamily="50" charset="-127"/>
              </a:rPr>
              <a:t>X</a:t>
            </a:r>
            <a:endParaRPr lang="ko-KR" altLang="en-US" b="1">
              <a:latin typeface="Cambria Math" panose="02040503050406030204" pitchFamily="18" charset="0"/>
              <a:ea typeface="Arial Unicode MS" panose="020B0604020202020204" pitchFamily="50" charset="-127"/>
              <a:cs typeface="Arial Unicode MS" panose="020B0604020202020204" pitchFamily="50" charset="-127"/>
            </a:endParaRPr>
          </a:p>
        </p:txBody>
      </p:sp>
      <p:sp>
        <p:nvSpPr>
          <p:cNvPr id="17" name="TextBox 16"/>
          <p:cNvSpPr txBox="1"/>
          <p:nvPr/>
        </p:nvSpPr>
        <p:spPr>
          <a:xfrm>
            <a:off x="1371600" y="2277422"/>
            <a:ext cx="2286000" cy="338554"/>
          </a:xfrm>
          <a:prstGeom prst="rect">
            <a:avLst/>
          </a:prstGeom>
          <a:noFill/>
        </p:spPr>
        <p:txBody>
          <a:bodyPr wrap="square" rtlCol="0">
            <a:spAutoFit/>
          </a:bodyPr>
          <a:lstStyle/>
          <a:p>
            <a:pPr algn="ctr"/>
            <a:r>
              <a:rPr lang="en-US" altLang="ko-KR" sz="1600" b="1">
                <a:latin typeface="Arial Narrow" panose="020B0606020202030204" pitchFamily="34" charset="0"/>
                <a:ea typeface="MS Gothic" panose="020B0609070205080204" pitchFamily="49" charset="-128"/>
                <a:cs typeface="Arial Unicode MS" panose="020B0604020202020204" pitchFamily="50" charset="-127"/>
              </a:rPr>
              <a:t>Generative Model </a:t>
            </a:r>
            <a:endParaRPr lang="ko-KR" altLang="en-US" sz="1600" b="1">
              <a:latin typeface="Arial Narrow" panose="020B0606020202030204" pitchFamily="34" charset="0"/>
              <a:ea typeface="Arial Unicode MS" panose="020B0604020202020204" pitchFamily="50" charset="-127"/>
              <a:cs typeface="Arial Unicode MS" panose="020B0604020202020204" pitchFamily="50" charset="-127"/>
            </a:endParaRPr>
          </a:p>
        </p:txBody>
      </p:sp>
      <p:sp>
        <p:nvSpPr>
          <p:cNvPr id="18" name="TextBox 17"/>
          <p:cNvSpPr txBox="1"/>
          <p:nvPr/>
        </p:nvSpPr>
        <p:spPr>
          <a:xfrm>
            <a:off x="5280032" y="2277422"/>
            <a:ext cx="2644768" cy="338554"/>
          </a:xfrm>
          <a:prstGeom prst="rect">
            <a:avLst/>
          </a:prstGeom>
          <a:noFill/>
        </p:spPr>
        <p:txBody>
          <a:bodyPr wrap="square" rtlCol="0">
            <a:spAutoFit/>
          </a:bodyPr>
          <a:lstStyle/>
          <a:p>
            <a:pPr algn="ctr"/>
            <a:r>
              <a:rPr lang="en-US" altLang="ko-KR" sz="1600" b="1">
                <a:latin typeface="Arial Narrow" panose="020B0606020202030204" pitchFamily="34" charset="0"/>
                <a:ea typeface="Arial Unicode MS" panose="020B0604020202020204" pitchFamily="50" charset="-127"/>
                <a:cs typeface="Arial Unicode MS" panose="020B0604020202020204" pitchFamily="50" charset="-127"/>
              </a:rPr>
              <a:t>Discriminative Model</a:t>
            </a:r>
            <a:endParaRPr lang="ko-KR" altLang="en-US" sz="1600" b="1">
              <a:latin typeface="Arial Narrow" panose="020B0606020202030204" pitchFamily="34" charset="0"/>
              <a:ea typeface="Arial Unicode MS" panose="020B0604020202020204" pitchFamily="50" charset="-127"/>
              <a:cs typeface="Arial Unicode MS" panose="020B0604020202020204" pitchFamily="50" charset="-127"/>
            </a:endParaRPr>
          </a:p>
        </p:txBody>
      </p:sp>
      <p:sp>
        <p:nvSpPr>
          <p:cNvPr id="19" name="TextBox 18"/>
          <p:cNvSpPr txBox="1"/>
          <p:nvPr/>
        </p:nvSpPr>
        <p:spPr>
          <a:xfrm>
            <a:off x="2553539" y="3361595"/>
            <a:ext cx="573875" cy="169277"/>
          </a:xfrm>
          <a:prstGeom prst="rect">
            <a:avLst/>
          </a:prstGeom>
          <a:noFill/>
        </p:spPr>
        <p:txBody>
          <a:bodyPr wrap="none" lIns="0" tIns="0" rIns="0" bIns="0" rtlCol="0">
            <a:spAutoFit/>
          </a:bodyPr>
          <a:lstStyle/>
          <a:p>
            <a:r>
              <a:rPr lang="en-US" altLang="ko-KR" sz="1100">
                <a:latin typeface="Arial" panose="020B0604020202020204" pitchFamily="34" charset="0"/>
                <a:cs typeface="Arial" panose="020B0604020202020204" pitchFamily="34" charset="0"/>
              </a:rPr>
              <a:t>P(Y/X) = </a:t>
            </a:r>
            <a:endParaRPr lang="ko-KR" altLang="en-US" sz="1100">
              <a:latin typeface="Arial" panose="020B0604020202020204" pitchFamily="34" charset="0"/>
              <a:cs typeface="Arial" panose="020B0604020202020204" pitchFamily="34" charset="0"/>
            </a:endParaRPr>
          </a:p>
        </p:txBody>
      </p:sp>
      <p:sp>
        <p:nvSpPr>
          <p:cNvPr id="20" name="TextBox 19"/>
          <p:cNvSpPr txBox="1"/>
          <p:nvPr/>
        </p:nvSpPr>
        <p:spPr>
          <a:xfrm>
            <a:off x="3269250" y="3230488"/>
            <a:ext cx="1490793" cy="169277"/>
          </a:xfrm>
          <a:prstGeom prst="rect">
            <a:avLst/>
          </a:prstGeom>
          <a:noFill/>
        </p:spPr>
        <p:txBody>
          <a:bodyPr wrap="none" lIns="0" tIns="0" rIns="0" bIns="0" rtlCol="0">
            <a:spAutoFit/>
          </a:bodyPr>
          <a:lstStyle/>
          <a:p>
            <a:r>
              <a:rPr lang="en-US" altLang="ko-KR" sz="1100">
                <a:latin typeface="Arial" panose="020B0604020202020204" pitchFamily="34" charset="0"/>
                <a:cs typeface="Arial" panose="020B0604020202020204" pitchFamily="34" charset="0"/>
              </a:rPr>
              <a:t>P(X/Y) · P(Y</a:t>
            </a:r>
            <a:r>
              <a:rPr lang="en-US" altLang="ko-KR" sz="1100" smtClean="0">
                <a:latin typeface="Arial" panose="020B0604020202020204" pitchFamily="34" charset="0"/>
                <a:cs typeface="Arial" panose="020B0604020202020204" pitchFamily="34" charset="0"/>
              </a:rPr>
              <a:t>) = P(X, Y) </a:t>
            </a:r>
            <a:endParaRPr lang="ko-KR" altLang="en-US" sz="1100">
              <a:latin typeface="Arial" panose="020B0604020202020204" pitchFamily="34" charset="0"/>
              <a:cs typeface="Arial" panose="020B0604020202020204" pitchFamily="34" charset="0"/>
            </a:endParaRPr>
          </a:p>
        </p:txBody>
      </p:sp>
      <p:sp>
        <p:nvSpPr>
          <p:cNvPr id="21" name="TextBox 20"/>
          <p:cNvSpPr txBox="1"/>
          <p:nvPr/>
        </p:nvSpPr>
        <p:spPr>
          <a:xfrm>
            <a:off x="3482588" y="3518411"/>
            <a:ext cx="320601" cy="169277"/>
          </a:xfrm>
          <a:prstGeom prst="rect">
            <a:avLst/>
          </a:prstGeom>
          <a:noFill/>
        </p:spPr>
        <p:txBody>
          <a:bodyPr wrap="none" lIns="0" tIns="0" rIns="0" bIns="0" rtlCol="0">
            <a:spAutoFit/>
          </a:bodyPr>
          <a:lstStyle/>
          <a:p>
            <a:r>
              <a:rPr lang="en-US" altLang="ko-KR" sz="1100">
                <a:latin typeface="Arial" panose="020B0604020202020204" pitchFamily="34" charset="0"/>
                <a:cs typeface="Arial" panose="020B0604020202020204" pitchFamily="34" charset="0"/>
              </a:rPr>
              <a:t>P(X) </a:t>
            </a:r>
            <a:endParaRPr lang="ko-KR" altLang="en-US" sz="1100">
              <a:latin typeface="Arial" panose="020B0604020202020204" pitchFamily="34" charset="0"/>
              <a:cs typeface="Arial" panose="020B0604020202020204" pitchFamily="34" charset="0"/>
            </a:endParaRPr>
          </a:p>
        </p:txBody>
      </p:sp>
      <p:cxnSp>
        <p:nvCxnSpPr>
          <p:cNvPr id="22" name="직선 연결선 21"/>
          <p:cNvCxnSpPr/>
          <p:nvPr/>
        </p:nvCxnSpPr>
        <p:spPr>
          <a:xfrm flipV="1">
            <a:off x="3226616" y="3446233"/>
            <a:ext cx="1130444" cy="7922"/>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602786" y="3343631"/>
                <a:ext cx="736420" cy="185820"/>
              </a:xfrm>
              <a:prstGeom prst="rect">
                <a:avLst/>
              </a:prstGeom>
              <a:noFill/>
            </p:spPr>
            <p:txBody>
              <a:bodyPr wrap="none" lIns="0" tIns="0" rIns="0" bIns="0" rtlCol="0">
                <a:spAutoFit/>
              </a:bodyPr>
              <a:lstStyle/>
              <a:p>
                <a:r>
                  <a:rPr lang="en-US" altLang="ko-KR" sz="1100">
                    <a:latin typeface="Arial" panose="020B0604020202020204" pitchFamily="34" charset="0"/>
                    <a:cs typeface="Arial" panose="020B0604020202020204" pitchFamily="34" charset="0"/>
                  </a:rPr>
                  <a:t>P(Y/X</a:t>
                </a:r>
                <a14:m>
                  <m:oMath xmlns:m="http://schemas.openxmlformats.org/officeDocument/2006/math">
                    <m:sSub>
                      <m:sSubPr>
                        <m:ctrlPr>
                          <a:rPr lang="pt-BR" altLang="ko-KR" sz="1100" i="1">
                            <a:latin typeface="Cambria Math" panose="02040503050406030204" pitchFamily="18" charset="0"/>
                          </a:rPr>
                        </m:ctrlPr>
                      </m:sSubPr>
                      <m:e>
                        <m:r>
                          <m:rPr>
                            <m:nor/>
                          </m:rPr>
                          <a:rPr lang="en-US" altLang="ko-KR" sz="1100">
                            <a:latin typeface="Arial" panose="020B0604020202020204" pitchFamily="34" charset="0"/>
                            <a:cs typeface="Arial" panose="020B0604020202020204" pitchFamily="34" charset="0"/>
                          </a:rPr>
                          <m:t>;</m:t>
                        </m:r>
                      </m:e>
                      <m:sub>
                        <m:sSub>
                          <m:sSubPr>
                            <m:ctrlPr>
                              <a:rPr lang="pt-BR" altLang="ko-KR" sz="1100" i="1">
                                <a:latin typeface="Cambria Math" panose="02040503050406030204" pitchFamily="18" charset="0"/>
                              </a:rPr>
                            </m:ctrlPr>
                          </m:sSubPr>
                          <m:e>
                            <m:r>
                              <a:rPr lang="ko-KR" altLang="en-US" sz="1100" i="1">
                                <a:latin typeface="Cambria Math" panose="02040503050406030204" pitchFamily="18" charset="0"/>
                              </a:rPr>
                              <m:t>𝛽</m:t>
                            </m:r>
                          </m:e>
                          <m:sub>
                            <m:r>
                              <a:rPr lang="en-US" altLang="ko-KR" sz="1100" i="1">
                                <a:latin typeface="Cambria Math" panose="02040503050406030204" pitchFamily="18" charset="0"/>
                              </a:rPr>
                              <m:t>𝑖</m:t>
                            </m:r>
                          </m:sub>
                        </m:sSub>
                      </m:sub>
                    </m:sSub>
                    <m:r>
                      <a:rPr lang="en-US" altLang="ko-KR" sz="1100" i="1">
                        <a:latin typeface="Cambria Math" panose="02040503050406030204" pitchFamily="18" charset="0"/>
                      </a:rPr>
                      <m:t>)=</m:t>
                    </m:r>
                  </m:oMath>
                </a14:m>
                <a:endParaRPr lang="ko-KR" altLang="en-US" sz="1100">
                  <a:latin typeface="Arial" panose="020B0604020202020204" pitchFamily="34" charset="0"/>
                  <a:cs typeface="Arial" panose="020B0604020202020204" pitchFamily="34"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602786" y="3343631"/>
                <a:ext cx="736420" cy="185820"/>
              </a:xfrm>
              <a:prstGeom prst="rect">
                <a:avLst/>
              </a:prstGeom>
              <a:blipFill>
                <a:blip r:embed="rId3"/>
                <a:stretch>
                  <a:fillRect l="-11570" t="-25806" r="-2479" b="-35484"/>
                </a:stretch>
              </a:blipFill>
            </p:spPr>
            <p:txBody>
              <a:bodyPr/>
              <a:lstStyle/>
              <a:p>
                <a:r>
                  <a:rPr lang="ko-KR" altLang="en-US">
                    <a:noFill/>
                  </a:rPr>
                  <a:t> </a:t>
                </a:r>
              </a:p>
            </p:txBody>
          </p:sp>
        </mc:Fallback>
      </mc:AlternateContent>
      <p:sp>
        <p:nvSpPr>
          <p:cNvPr id="24" name="TextBox 23"/>
          <p:cNvSpPr txBox="1"/>
          <p:nvPr/>
        </p:nvSpPr>
        <p:spPr>
          <a:xfrm>
            <a:off x="8045232" y="3171506"/>
            <a:ext cx="117020" cy="169277"/>
          </a:xfrm>
          <a:prstGeom prst="rect">
            <a:avLst/>
          </a:prstGeom>
          <a:noFill/>
        </p:spPr>
        <p:txBody>
          <a:bodyPr wrap="none" lIns="0" tIns="0" rIns="0" bIns="0" rtlCol="0">
            <a:spAutoFit/>
          </a:bodyPr>
          <a:lstStyle/>
          <a:p>
            <a:r>
              <a:rPr lang="en-US" altLang="ko-KR" sz="1100">
                <a:latin typeface="Arial" panose="020B0604020202020204" pitchFamily="34" charset="0"/>
                <a:cs typeface="Arial" panose="020B0604020202020204" pitchFamily="34" charset="0"/>
              </a:rPr>
              <a:t>1 </a:t>
            </a:r>
            <a:endParaRPr lang="ko-KR" altLang="en-US" sz="1100">
              <a:latin typeface="Arial" panose="020B0604020202020204" pitchFamily="34" charset="0"/>
              <a:cs typeface="Arial" panose="020B0604020202020204" pitchFamily="34" charset="0"/>
            </a:endParaRPr>
          </a:p>
        </p:txBody>
      </p:sp>
      <p:sp>
        <p:nvSpPr>
          <p:cNvPr id="25" name="TextBox 24"/>
          <p:cNvSpPr txBox="1"/>
          <p:nvPr/>
        </p:nvSpPr>
        <p:spPr>
          <a:xfrm>
            <a:off x="7400576" y="3583375"/>
            <a:ext cx="464871" cy="169277"/>
          </a:xfrm>
          <a:prstGeom prst="rect">
            <a:avLst/>
          </a:prstGeom>
          <a:noFill/>
        </p:spPr>
        <p:txBody>
          <a:bodyPr wrap="none" lIns="0" tIns="0" rIns="0" bIns="0" rtlCol="0">
            <a:spAutoFit/>
          </a:bodyPr>
          <a:lstStyle/>
          <a:p>
            <a:r>
              <a:rPr lang="en-US" altLang="ko-KR" sz="1100">
                <a:latin typeface="Arial" panose="020B0604020202020204" pitchFamily="34" charset="0"/>
                <a:cs typeface="Arial" panose="020B0604020202020204" pitchFamily="34" charset="0"/>
              </a:rPr>
              <a:t>1 + </a:t>
            </a:r>
            <a:r>
              <a:rPr lang="en-US" altLang="ko-KR" sz="1100" err="1">
                <a:latin typeface="Arial" panose="020B0604020202020204" pitchFamily="34" charset="0"/>
                <a:cs typeface="Arial" panose="020B0604020202020204" pitchFamily="34" charset="0"/>
              </a:rPr>
              <a:t>exp</a:t>
            </a:r>
            <a:endParaRPr lang="ko-KR" altLang="en-US" sz="11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6" name="TextBox 25"/>
              <p:cNvSpPr txBox="1"/>
              <p:nvPr/>
            </p:nvSpPr>
            <p:spPr>
              <a:xfrm>
                <a:off x="7778168" y="3426159"/>
                <a:ext cx="1150892" cy="182871"/>
              </a:xfrm>
              <a:prstGeom prst="rect">
                <a:avLst/>
              </a:prstGeom>
              <a:noFill/>
            </p:spPr>
            <p:txBody>
              <a:bodyPr wrap="none" lIns="0" tIns="0" rIns="0" bIns="0" rtlCol="0">
                <a:spAutoFit/>
              </a:bodyPr>
              <a:lstStyle/>
              <a:p>
                <a:r>
                  <a:rPr lang="en-US" altLang="ko-KR" sz="1100"/>
                  <a:t>-(</a:t>
                </a:r>
                <a14:m>
                  <m:oMath xmlns:m="http://schemas.openxmlformats.org/officeDocument/2006/math">
                    <m:sSub>
                      <m:sSubPr>
                        <m:ctrlPr>
                          <a:rPr lang="pt-BR" altLang="ko-KR" sz="1100" i="1">
                            <a:latin typeface="Cambria Math" panose="02040503050406030204" pitchFamily="18" charset="0"/>
                          </a:rPr>
                        </m:ctrlPr>
                      </m:sSubPr>
                      <m:e>
                        <m:r>
                          <a:rPr lang="ko-KR" altLang="en-US" sz="1100" i="1">
                            <a:latin typeface="Cambria Math" panose="02040503050406030204" pitchFamily="18" charset="0"/>
                          </a:rPr>
                          <m:t>𝛽</m:t>
                        </m:r>
                      </m:e>
                      <m:sub>
                        <m:r>
                          <a:rPr lang="pt-BR" altLang="ko-KR" sz="1100" i="1">
                            <a:latin typeface="Cambria Math" panose="02040503050406030204" pitchFamily="18" charset="0"/>
                          </a:rPr>
                          <m:t>0</m:t>
                        </m:r>
                      </m:sub>
                    </m:sSub>
                    <m:r>
                      <a:rPr lang="pt-BR" altLang="ko-KR" sz="1100" i="1">
                        <a:latin typeface="Cambria Math" panose="02040503050406030204" pitchFamily="18" charset="0"/>
                      </a:rPr>
                      <m:t>+</m:t>
                    </m:r>
                    <m:nary>
                      <m:naryPr>
                        <m:chr m:val="∑"/>
                        <m:ctrlPr>
                          <a:rPr lang="pt-BR" altLang="ko-KR" sz="1100" i="1">
                            <a:latin typeface="Cambria Math" panose="02040503050406030204" pitchFamily="18" charset="0"/>
                          </a:rPr>
                        </m:ctrlPr>
                      </m:naryPr>
                      <m:sub>
                        <m:r>
                          <m:rPr>
                            <m:brk m:alnAt="23"/>
                          </m:rPr>
                          <a:rPr lang="en-US" altLang="ko-KR" sz="1100" i="1">
                            <a:latin typeface="Cambria Math" panose="02040503050406030204" pitchFamily="18" charset="0"/>
                          </a:rPr>
                          <m:t>𝑖</m:t>
                        </m:r>
                        <m:r>
                          <a:rPr lang="en-US" altLang="ko-KR" sz="1100" i="1">
                            <a:latin typeface="Cambria Math" panose="02040503050406030204" pitchFamily="18" charset="0"/>
                          </a:rPr>
                          <m:t>=1</m:t>
                        </m:r>
                      </m:sub>
                      <m:sup>
                        <m:r>
                          <a:rPr lang="en-US" altLang="ko-KR" sz="1100" i="1">
                            <a:latin typeface="Cambria Math" panose="02040503050406030204" pitchFamily="18" charset="0"/>
                          </a:rPr>
                          <m:t>𝑘</m:t>
                        </m:r>
                      </m:sup>
                      <m:e>
                        <m:d>
                          <m:dPr>
                            <m:ctrlPr>
                              <a:rPr lang="pt-BR" altLang="ko-KR" sz="1100" i="1">
                                <a:latin typeface="Cambria Math" panose="02040503050406030204" pitchFamily="18" charset="0"/>
                              </a:rPr>
                            </m:ctrlPr>
                          </m:dPr>
                          <m:e>
                            <m:sSub>
                              <m:sSubPr>
                                <m:ctrlPr>
                                  <a:rPr lang="pt-BR" altLang="ko-KR" sz="1100" i="1">
                                    <a:latin typeface="Cambria Math" panose="02040503050406030204" pitchFamily="18" charset="0"/>
                                  </a:rPr>
                                </m:ctrlPr>
                              </m:sSubPr>
                              <m:e>
                                <m:r>
                                  <a:rPr lang="ko-KR" altLang="en-US" sz="1100" i="1">
                                    <a:latin typeface="Cambria Math" panose="02040503050406030204" pitchFamily="18" charset="0"/>
                                  </a:rPr>
                                  <m:t>𝛽</m:t>
                                </m:r>
                              </m:e>
                              <m:sub>
                                <m:r>
                                  <a:rPr lang="en-US" altLang="ko-KR" sz="1100" i="1">
                                    <a:latin typeface="Cambria Math" panose="02040503050406030204" pitchFamily="18" charset="0"/>
                                  </a:rPr>
                                  <m:t>𝑖</m:t>
                                </m:r>
                              </m:sub>
                            </m:sSub>
                            <m:sSub>
                              <m:sSubPr>
                                <m:ctrlPr>
                                  <a:rPr lang="pt-BR" altLang="ko-KR" sz="1100" i="1">
                                    <a:latin typeface="Cambria Math" panose="02040503050406030204" pitchFamily="18" charset="0"/>
                                  </a:rPr>
                                </m:ctrlPr>
                              </m:sSubPr>
                              <m:e>
                                <m:r>
                                  <a:rPr lang="en-US" altLang="ko-KR" sz="1100" i="1">
                                    <a:latin typeface="Cambria Math" panose="02040503050406030204" pitchFamily="18" charset="0"/>
                                  </a:rPr>
                                  <m:t> </m:t>
                                </m:r>
                                <m:r>
                                  <a:rPr lang="en-US" altLang="ko-KR" sz="1100" i="1">
                                    <a:latin typeface="Cambria Math" panose="02040503050406030204" pitchFamily="18" charset="0"/>
                                  </a:rPr>
                                  <m:t>𝑋</m:t>
                                </m:r>
                              </m:e>
                              <m:sub>
                                <m:r>
                                  <a:rPr lang="en-US" altLang="ko-KR" sz="1100" i="1">
                                    <a:latin typeface="Cambria Math" panose="02040503050406030204" pitchFamily="18" charset="0"/>
                                  </a:rPr>
                                  <m:t>𝑖</m:t>
                                </m:r>
                              </m:sub>
                            </m:sSub>
                          </m:e>
                        </m:d>
                        <m:r>
                          <a:rPr lang="en-US" altLang="ko-KR" sz="1100" i="1">
                            <a:latin typeface="Cambria Math" panose="02040503050406030204" pitchFamily="18" charset="0"/>
                          </a:rPr>
                          <m:t>)</m:t>
                        </m:r>
                      </m:e>
                    </m:nary>
                  </m:oMath>
                </a14:m>
                <a:endParaRPr lang="ko-KR" altLang="en-US" sz="1100"/>
              </a:p>
            </p:txBody>
          </p:sp>
        </mc:Choice>
        <mc:Fallback xmlns="">
          <p:sp>
            <p:nvSpPr>
              <p:cNvPr id="26" name="TextBox 25"/>
              <p:cNvSpPr txBox="1">
                <a:spLocks noRot="1" noChangeAspect="1" noMove="1" noResize="1" noEditPoints="1" noAdjustHandles="1" noChangeArrowheads="1" noChangeShapeType="1" noTextEdit="1"/>
              </p:cNvSpPr>
              <p:nvPr/>
            </p:nvSpPr>
            <p:spPr>
              <a:xfrm>
                <a:off x="7778168" y="3426159"/>
                <a:ext cx="1150892" cy="182871"/>
              </a:xfrm>
              <a:prstGeom prst="rect">
                <a:avLst/>
              </a:prstGeom>
              <a:blipFill>
                <a:blip r:embed="rId4"/>
                <a:stretch>
                  <a:fillRect l="-7937" t="-150000" r="-5820" b="-243333"/>
                </a:stretch>
              </a:blipFill>
            </p:spPr>
            <p:txBody>
              <a:bodyPr/>
              <a:lstStyle/>
              <a:p>
                <a:r>
                  <a:rPr lang="ko-KR" altLang="en-US">
                    <a:noFill/>
                  </a:rPr>
                  <a:t> </a:t>
                </a:r>
              </a:p>
            </p:txBody>
          </p:sp>
        </mc:Fallback>
      </mc:AlternateContent>
      <p:cxnSp>
        <p:nvCxnSpPr>
          <p:cNvPr id="27" name="직선 연결선 26"/>
          <p:cNvCxnSpPr/>
          <p:nvPr/>
        </p:nvCxnSpPr>
        <p:spPr>
          <a:xfrm>
            <a:off x="7416696" y="3407109"/>
            <a:ext cx="1283764" cy="0"/>
          </a:xfrm>
          <a:prstGeom prst="line">
            <a:avLst/>
          </a:prstGeom>
        </p:spPr>
        <p:style>
          <a:lnRef idx="1">
            <a:schemeClr val="dk1"/>
          </a:lnRef>
          <a:fillRef idx="0">
            <a:schemeClr val="dk1"/>
          </a:fillRef>
          <a:effectRef idx="0">
            <a:schemeClr val="dk1"/>
          </a:effectRef>
          <a:fontRef idx="minor">
            <a:schemeClr val="tx1"/>
          </a:fontRef>
        </p:style>
      </p:cxnSp>
      <p:sp>
        <p:nvSpPr>
          <p:cNvPr id="29" name="제목 1"/>
          <p:cNvSpPr>
            <a:spLocks noGrp="1"/>
          </p:cNvSpPr>
          <p:nvPr>
            <p:ph type="title"/>
          </p:nvPr>
        </p:nvSpPr>
        <p:spPr>
          <a:xfrm>
            <a:off x="780528" y="648036"/>
            <a:ext cx="7871884" cy="584775"/>
          </a:xfrm>
        </p:spPr>
        <p:txBody>
          <a:bodyPr/>
          <a:lstStyle/>
          <a:p>
            <a:r>
              <a:rPr lang="en-US" altLang="ko-KR" sz="1800" smtClean="0"/>
              <a:t>Gaussian Naïve Bayes</a:t>
            </a:r>
            <a:br>
              <a:rPr lang="en-US" altLang="ko-KR" sz="1800" smtClean="0"/>
            </a:br>
            <a:r>
              <a:rPr lang="en-US" altLang="ko-KR" sz="2000" smtClean="0"/>
              <a:t>Discriminant or Generative ? </a:t>
            </a:r>
            <a:endParaRPr lang="ko-KR" altLang="en-US" sz="2000"/>
          </a:p>
        </p:txBody>
      </p:sp>
      <p:sp>
        <p:nvSpPr>
          <p:cNvPr id="30" name="직사각형 29">
            <a:extLst>
              <a:ext uri="{FF2B5EF4-FFF2-40B4-BE49-F238E27FC236}">
                <a16:creationId xmlns:a16="http://schemas.microsoft.com/office/drawing/2014/main" id="{B41FB971-69B2-4B75-9859-A638924E7BB7}"/>
              </a:ext>
            </a:extLst>
          </p:cNvPr>
          <p:cNvSpPr/>
          <p:nvPr/>
        </p:nvSpPr>
        <p:spPr>
          <a:xfrm>
            <a:off x="633162" y="1340768"/>
            <a:ext cx="8640318" cy="738664"/>
          </a:xfrm>
          <a:prstGeom prst="rect">
            <a:avLst/>
          </a:prstGeom>
        </p:spPr>
        <p:txBody>
          <a:bodyPr wrap="square">
            <a:spAutoFit/>
          </a:bodyPr>
          <a:lstStyle/>
          <a:p>
            <a:pPr marL="285750" lvl="0" indent="-285750" algn="just" latinLnBrk="1">
              <a:lnSpc>
                <a:spcPct val="150000"/>
              </a:lnSpc>
              <a:spcBef>
                <a:spcPts val="0"/>
              </a:spcBef>
              <a:spcAft>
                <a:spcPts val="0"/>
              </a:spcAft>
              <a:buClr>
                <a:srgbClr val="000000"/>
              </a:buClr>
              <a:buSzPts val="1200"/>
              <a:buFont typeface="Arial" panose="020B0604020202020204" pitchFamily="34" charset="0"/>
              <a:buChar char="•"/>
            </a:pPr>
            <a:r>
              <a:rPr lang="ko-KR" altLang="en-US" sz="1400" kern="0" spc="-40" smtClean="0">
                <a:latin typeface="나눔스퀘어" panose="020B0600000101010101" pitchFamily="50" charset="-127"/>
                <a:ea typeface="나눔스퀘어" panose="020B0600000101010101" pitchFamily="50" charset="-127"/>
              </a:rPr>
              <a:t>단어 시퀀스에 조건부 확률을 할당하여 가장 자연스러운 단어 시퀀스를 찾는 </a:t>
            </a:r>
            <a:r>
              <a:rPr lang="en-US" altLang="ko-KR" sz="1400" kern="0" spc="-40" smtClean="0">
                <a:latin typeface="나눔스퀘어" panose="020B0600000101010101" pitchFamily="50" charset="-127"/>
                <a:ea typeface="나눔스퀘어" panose="020B0600000101010101" pitchFamily="50" charset="-127"/>
              </a:rPr>
              <a:t>RNN, CBOW</a:t>
            </a:r>
          </a:p>
          <a:p>
            <a:pPr marL="285750" lvl="0" indent="-285750" algn="just" latinLnBrk="1">
              <a:lnSpc>
                <a:spcPct val="150000"/>
              </a:lnSpc>
              <a:spcBef>
                <a:spcPts val="0"/>
              </a:spcBef>
              <a:spcAft>
                <a:spcPts val="0"/>
              </a:spcAft>
              <a:buClr>
                <a:srgbClr val="000000"/>
              </a:buClr>
              <a:buSzPts val="1200"/>
              <a:buFont typeface="Arial" panose="020B0604020202020204" pitchFamily="34" charset="0"/>
              <a:buChar char="•"/>
            </a:pPr>
            <a:r>
              <a:rPr lang="ko-KR" altLang="en-US" sz="1400" kern="0" spc="-40" smtClean="0">
                <a:latin typeface="나눔스퀘어" panose="020B0600000101010101" pitchFamily="50" charset="-127"/>
                <a:ea typeface="나눔스퀘어" panose="020B0600000101010101" pitchFamily="50" charset="-127"/>
              </a:rPr>
              <a:t>기계번역</a:t>
            </a:r>
            <a:r>
              <a:rPr lang="en-US" altLang="ko-KR" sz="1400" kern="0" spc="-40" smtClean="0">
                <a:latin typeface="나눔스퀘어" panose="020B0600000101010101" pitchFamily="50" charset="-127"/>
                <a:ea typeface="나눔스퀘어" panose="020B0600000101010101" pitchFamily="50" charset="-127"/>
              </a:rPr>
              <a:t>, </a:t>
            </a:r>
            <a:r>
              <a:rPr lang="ko-KR" altLang="en-US" sz="1400" kern="0" spc="-40" smtClean="0">
                <a:latin typeface="나눔스퀘어" panose="020B0600000101010101" pitchFamily="50" charset="-127"/>
                <a:ea typeface="나눔스퀘어" panose="020B0600000101010101" pitchFamily="50" charset="-127"/>
              </a:rPr>
              <a:t>오타교정</a:t>
            </a:r>
            <a:r>
              <a:rPr lang="en-US" altLang="ko-KR" sz="1400" kern="0" spc="-40" smtClean="0">
                <a:latin typeface="나눔스퀘어" panose="020B0600000101010101" pitchFamily="50" charset="-127"/>
                <a:ea typeface="나눔스퀘어" panose="020B0600000101010101" pitchFamily="50" charset="-127"/>
              </a:rPr>
              <a:t>, </a:t>
            </a:r>
            <a:r>
              <a:rPr lang="ko-KR" altLang="en-US" sz="1400" kern="0" spc="-40" smtClean="0">
                <a:latin typeface="나눔스퀘어" panose="020B0600000101010101" pitchFamily="50" charset="-127"/>
                <a:ea typeface="나눔스퀘어" panose="020B0600000101010101" pitchFamily="50" charset="-127"/>
              </a:rPr>
              <a:t>음성인식</a:t>
            </a:r>
            <a:r>
              <a:rPr lang="en-US" altLang="ko-KR" sz="1400" kern="0" spc="-40" smtClean="0">
                <a:latin typeface="나눔스퀘어" panose="020B0600000101010101" pitchFamily="50" charset="-127"/>
                <a:ea typeface="나눔스퀘어" panose="020B0600000101010101" pitchFamily="50" charset="-127"/>
              </a:rPr>
              <a:t>, </a:t>
            </a:r>
            <a:r>
              <a:rPr lang="ko-KR" altLang="en-US" sz="1400" kern="0" spc="-40" smtClean="0">
                <a:latin typeface="나눔스퀘어" panose="020B0600000101010101" pitchFamily="50" charset="-127"/>
                <a:ea typeface="나눔스퀘어" panose="020B0600000101010101" pitchFamily="50" charset="-127"/>
              </a:rPr>
              <a:t>세익스피어 문체 글쓰기</a:t>
            </a:r>
            <a:r>
              <a:rPr lang="en-US" altLang="ko-KR" sz="1400" kern="0" spc="-40" smtClean="0">
                <a:latin typeface="나눔스퀘어" panose="020B0600000101010101" pitchFamily="50" charset="-127"/>
                <a:ea typeface="나눔스퀘어" panose="020B0600000101010101" pitchFamily="50" charset="-127"/>
              </a:rPr>
              <a:t>, </a:t>
            </a:r>
            <a:r>
              <a:rPr lang="ko-KR" altLang="en-US" sz="1400" kern="0" spc="-40" smtClean="0">
                <a:latin typeface="나눔스퀘어" panose="020B0600000101010101" pitchFamily="50" charset="-127"/>
                <a:ea typeface="나눔스퀘어" panose="020B0600000101010101" pitchFamily="50" charset="-127"/>
              </a:rPr>
              <a:t>바하 스타일의 작곡 </a:t>
            </a:r>
            <a:endParaRPr lang="ko-KR" altLang="en-US" sz="1400" kern="0" spc="-40" dirty="0">
              <a:latin typeface="나눔스퀘어" panose="020B0600000101010101" pitchFamily="50" charset="-127"/>
              <a:ea typeface="나눔스퀘어" panose="020B0600000101010101" pitchFamily="50" charset="-127"/>
            </a:endParaRPr>
          </a:p>
        </p:txBody>
      </p:sp>
      <p:sp>
        <p:nvSpPr>
          <p:cNvPr id="3" name="직사각형 2"/>
          <p:cNvSpPr/>
          <p:nvPr/>
        </p:nvSpPr>
        <p:spPr>
          <a:xfrm>
            <a:off x="560512" y="4653136"/>
            <a:ext cx="4032448" cy="1015663"/>
          </a:xfrm>
          <a:prstGeom prst="rect">
            <a:avLst/>
          </a:prstGeom>
        </p:spPr>
        <p:txBody>
          <a:bodyPr wrap="square">
            <a:spAutoFit/>
          </a:bodyPr>
          <a:lstStyle/>
          <a:p>
            <a:r>
              <a:rPr lang="ko-KR" altLang="en-US" sz="1200" smtClean="0">
                <a:latin typeface="나눔스퀘어" panose="020B0600000101010101" pitchFamily="50" charset="-127"/>
                <a:ea typeface="나눔스퀘어" panose="020B0600000101010101" pitchFamily="50" charset="-127"/>
              </a:rPr>
              <a:t>기계번역 </a:t>
            </a:r>
            <a:r>
              <a:rPr lang="en-US" altLang="ko-KR" sz="1200" smtClean="0">
                <a:latin typeface="나눔스퀘어" panose="020B0600000101010101" pitchFamily="50" charset="-127"/>
                <a:ea typeface="나눔스퀘어" panose="020B0600000101010101" pitchFamily="50" charset="-127"/>
              </a:rPr>
              <a:t>: </a:t>
            </a:r>
          </a:p>
          <a:p>
            <a:endParaRPr lang="en-US" altLang="ko-KR" sz="1200" smtClean="0">
              <a:latin typeface="나눔스퀘어" panose="020B0600000101010101" pitchFamily="50" charset="-127"/>
              <a:ea typeface="나눔스퀘어" panose="020B0600000101010101" pitchFamily="50" charset="-127"/>
            </a:endParaRPr>
          </a:p>
          <a:p>
            <a:r>
              <a:rPr lang="en-US" altLang="ko-KR" sz="1200" smtClean="0">
                <a:latin typeface="나눔스퀘어" panose="020B0600000101010101" pitchFamily="50" charset="-127"/>
                <a:ea typeface="나눔스퀘어" panose="020B0600000101010101" pitchFamily="50" charset="-127"/>
              </a:rPr>
              <a:t>P(</a:t>
            </a:r>
            <a:r>
              <a:rPr lang="ko-KR" altLang="en-US" sz="1200" smtClean="0">
                <a:latin typeface="나눔스퀘어" panose="020B0600000101010101" pitchFamily="50" charset="-127"/>
                <a:ea typeface="나눔스퀘어" panose="020B0600000101010101" pitchFamily="50" charset="-127"/>
              </a:rPr>
              <a:t>탔다</a:t>
            </a:r>
            <a:r>
              <a:rPr lang="en-US" altLang="ko-KR" sz="1200" smtClean="0">
                <a:latin typeface="나눔스퀘어" panose="020B0600000101010101" pitchFamily="50" charset="-127"/>
                <a:ea typeface="나눔스퀘어" panose="020B0600000101010101" pitchFamily="50" charset="-127"/>
              </a:rPr>
              <a:t>/</a:t>
            </a:r>
            <a:r>
              <a:rPr lang="ko-KR" altLang="en-US" sz="1200" smtClean="0">
                <a:latin typeface="나눔스퀘어" panose="020B0600000101010101" pitchFamily="50" charset="-127"/>
                <a:ea typeface="나눔스퀘어" panose="020B0600000101010101" pitchFamily="50" charset="-127"/>
              </a:rPr>
              <a:t>버스를</a:t>
            </a:r>
            <a:r>
              <a:rPr lang="en-US" altLang="ko-KR" sz="1200" smtClean="0">
                <a:latin typeface="나눔스퀘어" panose="020B0600000101010101" pitchFamily="50" charset="-127"/>
                <a:ea typeface="나눔스퀘어" panose="020B0600000101010101" pitchFamily="50" charset="-127"/>
              </a:rPr>
              <a:t>) &gt; </a:t>
            </a:r>
            <a:r>
              <a:rPr lang="en-US" altLang="ko-KR" sz="1200">
                <a:latin typeface="나눔스퀘어" panose="020B0600000101010101" pitchFamily="50" charset="-127"/>
                <a:ea typeface="나눔스퀘어" panose="020B0600000101010101" pitchFamily="50" charset="-127"/>
              </a:rPr>
              <a:t>P</a:t>
            </a:r>
            <a:r>
              <a:rPr lang="en-US" altLang="ko-KR" sz="1200" smtClean="0">
                <a:latin typeface="나눔스퀘어" panose="020B0600000101010101" pitchFamily="50" charset="-127"/>
                <a:ea typeface="나눔스퀘어" panose="020B0600000101010101" pitchFamily="50" charset="-127"/>
              </a:rPr>
              <a:t>(</a:t>
            </a:r>
            <a:r>
              <a:rPr lang="ko-KR" altLang="en-US" sz="1200" smtClean="0">
                <a:latin typeface="나눔스퀘어" panose="020B0600000101010101" pitchFamily="50" charset="-127"/>
                <a:ea typeface="나눔스퀘어" panose="020B0600000101010101" pitchFamily="50" charset="-127"/>
              </a:rPr>
              <a:t>태웠다</a:t>
            </a:r>
            <a:r>
              <a:rPr lang="en-US" altLang="ko-KR" sz="1200">
                <a:latin typeface="나눔스퀘어" panose="020B0600000101010101" pitchFamily="50" charset="-127"/>
                <a:ea typeface="나눔스퀘어" panose="020B0600000101010101" pitchFamily="50" charset="-127"/>
              </a:rPr>
              <a:t>/</a:t>
            </a:r>
            <a:r>
              <a:rPr lang="ko-KR" altLang="en-US" sz="1200">
                <a:latin typeface="나눔스퀘어" panose="020B0600000101010101" pitchFamily="50" charset="-127"/>
                <a:ea typeface="나눔스퀘어" panose="020B0600000101010101" pitchFamily="50" charset="-127"/>
              </a:rPr>
              <a:t>버스를</a:t>
            </a:r>
            <a:r>
              <a:rPr lang="en-US" altLang="ko-KR" sz="1200" smtClean="0">
                <a:latin typeface="나눔스퀘어" panose="020B0600000101010101" pitchFamily="50" charset="-127"/>
                <a:ea typeface="나눔스퀘어" panose="020B0600000101010101" pitchFamily="50" charset="-127"/>
              </a:rPr>
              <a:t>)</a:t>
            </a:r>
            <a:r>
              <a:rPr lang="ko-KR" altLang="en-US" sz="1200" smtClean="0">
                <a:latin typeface="나눔스퀘어" panose="020B0600000101010101" pitchFamily="50" charset="-127"/>
                <a:ea typeface="나눔스퀘어" panose="020B0600000101010101" pitchFamily="50" charset="-127"/>
              </a:rPr>
              <a:t>이 되도록 조건부 확률이 할당되어 학습하면</a:t>
            </a:r>
            <a:r>
              <a:rPr lang="en-US" altLang="ko-KR" sz="1200" smtClean="0">
                <a:latin typeface="나눔스퀘어" panose="020B0600000101010101" pitchFamily="50" charset="-127"/>
                <a:ea typeface="나눔스퀘어" panose="020B0600000101010101" pitchFamily="50" charset="-127"/>
              </a:rPr>
              <a:t>, ‘I took a bus’ </a:t>
            </a:r>
            <a:r>
              <a:rPr lang="ko-KR" altLang="en-US" sz="1200" smtClean="0">
                <a:latin typeface="나눔스퀘어" panose="020B0600000101010101" pitchFamily="50" charset="-127"/>
                <a:ea typeface="나눔스퀘어" panose="020B0600000101010101" pitchFamily="50" charset="-127"/>
              </a:rPr>
              <a:t>는 </a:t>
            </a:r>
            <a:r>
              <a:rPr lang="en-US" altLang="ko-KR" sz="1200" smtClean="0">
                <a:latin typeface="나눔스퀘어" panose="020B0600000101010101" pitchFamily="50" charset="-127"/>
                <a:ea typeface="나눔스퀘어" panose="020B0600000101010101" pitchFamily="50" charset="-127"/>
              </a:rPr>
              <a:t>‘</a:t>
            </a:r>
            <a:r>
              <a:rPr lang="ko-KR" altLang="en-US" sz="1200" smtClean="0">
                <a:latin typeface="나눔스퀘어" panose="020B0600000101010101" pitchFamily="50" charset="-127"/>
                <a:ea typeface="나눔스퀘어" panose="020B0600000101010101" pitchFamily="50" charset="-127"/>
              </a:rPr>
              <a:t>나는 버스를 태웠다</a:t>
            </a:r>
            <a:r>
              <a:rPr lang="en-US" altLang="ko-KR" sz="1200" smtClean="0">
                <a:latin typeface="나눔스퀘어" panose="020B0600000101010101" pitchFamily="50" charset="-127"/>
                <a:ea typeface="나눔스퀘어" panose="020B0600000101010101" pitchFamily="50" charset="-127"/>
              </a:rPr>
              <a:t>'</a:t>
            </a:r>
            <a:r>
              <a:rPr lang="ko-KR" altLang="en-US" sz="1200" smtClean="0">
                <a:latin typeface="나눔스퀘어" panose="020B0600000101010101" pitchFamily="50" charset="-127"/>
                <a:ea typeface="나눔스퀘어" panose="020B0600000101010101" pitchFamily="50" charset="-127"/>
              </a:rPr>
              <a:t>가 아니라 나는 버스를 탔다</a:t>
            </a:r>
            <a:r>
              <a:rPr lang="en-US" altLang="ko-KR" sz="1200" smtClean="0">
                <a:latin typeface="나눔스퀘어" panose="020B0600000101010101" pitchFamily="50" charset="-127"/>
                <a:ea typeface="나눔스퀘어" panose="020B0600000101010101" pitchFamily="50" charset="-127"/>
              </a:rPr>
              <a:t>'</a:t>
            </a:r>
            <a:r>
              <a:rPr lang="ko-KR" altLang="en-US" sz="1200" smtClean="0">
                <a:latin typeface="나눔스퀘어" panose="020B0600000101010101" pitchFamily="50" charset="-127"/>
                <a:ea typeface="나눔스퀘어" panose="020B0600000101010101" pitchFamily="50" charset="-127"/>
              </a:rPr>
              <a:t>로 번역된다</a:t>
            </a:r>
            <a:r>
              <a:rPr lang="en-US" altLang="ko-KR" sz="1200" smtClean="0">
                <a:latin typeface="나눔스퀘어" panose="020B0600000101010101" pitchFamily="50" charset="-127"/>
                <a:ea typeface="나눔스퀘어" panose="020B0600000101010101" pitchFamily="50" charset="-127"/>
              </a:rPr>
              <a:t>. </a:t>
            </a:r>
            <a:endParaRPr lang="ko-KR" altLang="en-US" sz="120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9753282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yellow and black road sign near sea during day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736" y="404664"/>
            <a:ext cx="4824536" cy="603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8333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80528" y="740369"/>
            <a:ext cx="7871884" cy="400110"/>
          </a:xfrm>
        </p:spPr>
        <p:txBody>
          <a:bodyPr vert="horz" wrap="square" lIns="0" tIns="0" rIns="0" bIns="0" rtlCol="0" anchor="ctr">
            <a:spAutoFit/>
            <a:scene3d>
              <a:camera prst="orthographicFront"/>
              <a:lightRig rig="threePt" dir="t"/>
            </a:scene3d>
            <a:sp3d prstMaterial="softEdge">
              <a:contourClr>
                <a:schemeClr val="bg1"/>
              </a:contourClr>
            </a:sp3d>
          </a:bodyPr>
          <a:lstStyle/>
          <a:p>
            <a:r>
              <a:rPr lang="en-US" altLang="ko-KR" dirty="0" smtClean="0"/>
              <a:t>data </a:t>
            </a:r>
            <a:r>
              <a:rPr lang="en-US" altLang="ko-KR" smtClean="0"/>
              <a:t>mining vs.machine learning </a:t>
            </a:r>
            <a:endParaRPr lang="ko-KR" altLang="en-US" dirty="0"/>
          </a:p>
        </p:txBody>
      </p:sp>
      <p:graphicFrame>
        <p:nvGraphicFramePr>
          <p:cNvPr id="3" name="표 2"/>
          <p:cNvGraphicFramePr>
            <a:graphicFrameLocks noGrp="1"/>
          </p:cNvGraphicFramePr>
          <p:nvPr>
            <p:extLst/>
          </p:nvPr>
        </p:nvGraphicFramePr>
        <p:xfrm>
          <a:off x="634975" y="2564904"/>
          <a:ext cx="9000999" cy="3827402"/>
        </p:xfrm>
        <a:graphic>
          <a:graphicData uri="http://schemas.openxmlformats.org/drawingml/2006/table">
            <a:tbl>
              <a:tblPr firstRow="1" bandRow="1">
                <a:tableStyleId>{C083E6E3-FA7D-4D7B-A595-EF9225AFEA82}</a:tableStyleId>
              </a:tblPr>
              <a:tblGrid>
                <a:gridCol w="864096">
                  <a:extLst>
                    <a:ext uri="{9D8B030D-6E8A-4147-A177-3AD203B41FA5}">
                      <a16:colId xmlns:a16="http://schemas.microsoft.com/office/drawing/2014/main" val="2509427002"/>
                    </a:ext>
                  </a:extLst>
                </a:gridCol>
                <a:gridCol w="3982595">
                  <a:extLst>
                    <a:ext uri="{9D8B030D-6E8A-4147-A177-3AD203B41FA5}">
                      <a16:colId xmlns:a16="http://schemas.microsoft.com/office/drawing/2014/main" val="4047327948"/>
                    </a:ext>
                  </a:extLst>
                </a:gridCol>
                <a:gridCol w="4154308">
                  <a:extLst>
                    <a:ext uri="{9D8B030D-6E8A-4147-A177-3AD203B41FA5}">
                      <a16:colId xmlns:a16="http://schemas.microsoft.com/office/drawing/2014/main" val="3010816866"/>
                    </a:ext>
                  </a:extLst>
                </a:gridCol>
              </a:tblGrid>
              <a:tr h="351961">
                <a:tc>
                  <a:txBody>
                    <a:bodyPr/>
                    <a:lstStyle/>
                    <a:p>
                      <a:pPr latinLnBrk="1">
                        <a:lnSpc>
                          <a:spcPct val="150000"/>
                        </a:lnSpc>
                      </a:pPr>
                      <a:endParaRPr lang="ko-KR" altLang="en-US" sz="1600">
                        <a:latin typeface="나눔스퀘어" panose="020B0600000101010101" pitchFamily="50" charset="-127"/>
                        <a:ea typeface="나눔스퀘어" panose="020B0600000101010101" pitchFamily="50" charset="-127"/>
                      </a:endParaRPr>
                    </a:p>
                  </a:txBody>
                  <a:tcPr/>
                </a:tc>
                <a:tc>
                  <a:txBody>
                    <a:bodyPr/>
                    <a:lstStyle/>
                    <a:p>
                      <a:pPr algn="ctr" latinLnBrk="1">
                        <a:lnSpc>
                          <a:spcPct val="150000"/>
                        </a:lnSpc>
                      </a:pPr>
                      <a:r>
                        <a:rPr lang="en-US" altLang="ko-KR" sz="1600" smtClean="0">
                          <a:latin typeface="나눔스퀘어" panose="020B0600000101010101" pitchFamily="50" charset="-127"/>
                          <a:ea typeface="나눔스퀘어" panose="020B0600000101010101" pitchFamily="50" charset="-127"/>
                        </a:rPr>
                        <a:t>Data ming</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algn="ctr" latinLnBrk="1">
                        <a:lnSpc>
                          <a:spcPct val="150000"/>
                        </a:lnSpc>
                      </a:pPr>
                      <a:r>
                        <a:rPr lang="en-US" altLang="ko-KR" sz="1600" smtClean="0">
                          <a:latin typeface="나눔스퀘어" panose="020B0600000101010101" pitchFamily="50" charset="-127"/>
                          <a:ea typeface="나눔스퀘어" panose="020B0600000101010101" pitchFamily="50" charset="-127"/>
                        </a:rPr>
                        <a:t>Machine learning</a:t>
                      </a:r>
                      <a:endParaRPr lang="ko-KR" altLang="en-US" sz="1600">
                        <a:latin typeface="나눔스퀘어" panose="020B0600000101010101" pitchFamily="50" charset="-127"/>
                        <a:ea typeface="나눔스퀘어" panose="020B0600000101010101" pitchFamily="50" charset="-127"/>
                      </a:endParaRPr>
                    </a:p>
                  </a:txBody>
                  <a:tcPr/>
                </a:tc>
                <a:extLst>
                  <a:ext uri="{0D108BD9-81ED-4DB2-BD59-A6C34878D82A}">
                    <a16:rowId xmlns:a16="http://schemas.microsoft.com/office/drawing/2014/main" val="3507835185"/>
                  </a:ext>
                </a:extLst>
              </a:tr>
              <a:tr h="1267082">
                <a:tc>
                  <a:txBody>
                    <a:bodyPr/>
                    <a:lstStyle/>
                    <a:p>
                      <a:pPr latinLnBrk="1">
                        <a:lnSpc>
                          <a:spcPct val="150000"/>
                        </a:lnSpc>
                      </a:pPr>
                      <a:r>
                        <a:rPr lang="ko-KR" altLang="en-US" sz="1600" smtClean="0">
                          <a:latin typeface="나눔스퀘어" panose="020B0600000101010101" pitchFamily="50" charset="-127"/>
                          <a:ea typeface="나눔스퀘어" panose="020B0600000101010101" pitchFamily="50" charset="-127"/>
                        </a:rPr>
                        <a:t>정의</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비즈니스 분석</a:t>
                      </a:r>
                      <a:endParaRPr lang="en-US" altLang="ko-KR" sz="1600" smtClean="0">
                        <a:latin typeface="나눔스퀘어" panose="020B0600000101010101" pitchFamily="50" charset="-127"/>
                        <a:ea typeface="나눔스퀘어" panose="020B0600000101010101" pitchFamily="50" charset="-127"/>
                      </a:endParaRPr>
                    </a:p>
                    <a:p>
                      <a:pPr marL="285750" indent="-285750" latinLnBrk="1">
                        <a:lnSpc>
                          <a:spcPct val="10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데이터에 존재하는 이전에 알려지지 않은 패턴</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관계</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규칙</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이상 등을 발견하기 위해 데이터 세트를 탐색</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인공지능 </a:t>
                      </a:r>
                      <a:endParaRPr lang="en-US" altLang="ko-KR" sz="1600" smtClean="0">
                        <a:latin typeface="나눔스퀘어" panose="020B0600000101010101" pitchFamily="50" charset="-127"/>
                        <a:ea typeface="나눔스퀘어" panose="020B0600000101010101" pitchFamily="50" charset="-127"/>
                      </a:endParaRPr>
                    </a:p>
                    <a:p>
                      <a:pPr marL="285750" indent="-285750" latinLnBrk="1">
                        <a:lnSpc>
                          <a:spcPct val="10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과거 데이터를 기계에게 학습시켜 패턴</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관계</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규칙</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이상 등을 발견하여 커뮽가 스스로 새로운 데이터 세트에 대한 예측 </a:t>
                      </a:r>
                      <a:endParaRPr lang="ko-KR" altLang="en-US" sz="1600">
                        <a:latin typeface="나눔스퀘어" panose="020B0600000101010101" pitchFamily="50" charset="-127"/>
                        <a:ea typeface="나눔스퀘어" panose="020B0600000101010101" pitchFamily="50" charset="-127"/>
                      </a:endParaRPr>
                    </a:p>
                  </a:txBody>
                  <a:tcPr/>
                </a:tc>
                <a:extLst>
                  <a:ext uri="{0D108BD9-81ED-4DB2-BD59-A6C34878D82A}">
                    <a16:rowId xmlns:a16="http://schemas.microsoft.com/office/drawing/2014/main" val="1002913411"/>
                  </a:ext>
                </a:extLst>
              </a:tr>
              <a:tr h="657002">
                <a:tc>
                  <a:txBody>
                    <a:bodyPr/>
                    <a:lstStyle/>
                    <a:p>
                      <a:pPr latinLnBrk="1">
                        <a:lnSpc>
                          <a:spcPct val="150000"/>
                        </a:lnSpc>
                      </a:pPr>
                      <a:r>
                        <a:rPr lang="ko-KR" altLang="en-US" sz="1600" smtClean="0">
                          <a:latin typeface="나눔스퀘어" panose="020B0600000101010101" pitchFamily="50" charset="-127"/>
                          <a:ea typeface="나눔스퀘어" panose="020B0600000101010101" pitchFamily="50" charset="-127"/>
                        </a:rPr>
                        <a:t>응용</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고객 이탈</a:t>
                      </a:r>
                      <a:r>
                        <a:rPr lang="en-US" altLang="ko-KR" sz="1600" smtClean="0">
                          <a:latin typeface="나눔스퀘어" panose="020B0600000101010101" pitchFamily="50" charset="-127"/>
                          <a:ea typeface="나눔스퀘어" panose="020B0600000101010101" pitchFamily="50" charset="-127"/>
                        </a:rPr>
                        <a:t>(churn), </a:t>
                      </a:r>
                      <a:r>
                        <a:rPr lang="ko-KR" altLang="en-US" sz="1600" smtClean="0">
                          <a:latin typeface="나눔스퀘어" panose="020B0600000101010101" pitchFamily="50" charset="-127"/>
                          <a:ea typeface="나눔스퀘어" panose="020B0600000101010101" pitchFamily="50" charset="-127"/>
                        </a:rPr>
                        <a:t>소비자 패턴</a:t>
                      </a:r>
                      <a:r>
                        <a:rPr lang="en-US" altLang="ko-KR" sz="1600" smtClean="0">
                          <a:latin typeface="나눔스퀘어" panose="020B0600000101010101" pitchFamily="50" charset="-127"/>
                          <a:ea typeface="나눔스퀘어" panose="020B0600000101010101" pitchFamily="50" charset="-127"/>
                        </a:rPr>
                        <a:t>/</a:t>
                      </a:r>
                      <a:r>
                        <a:rPr lang="ko-KR" altLang="en-US" sz="1600" smtClean="0">
                          <a:latin typeface="나눔스퀘어" panose="020B0600000101010101" pitchFamily="50" charset="-127"/>
                          <a:ea typeface="나눔스퀘어" panose="020B0600000101010101" pitchFamily="50" charset="-127"/>
                        </a:rPr>
                        <a:t>추세 분석</a:t>
                      </a:r>
                      <a:endParaRPr lang="en-US" altLang="ko-KR" sz="1600" smtClean="0">
                        <a:latin typeface="나눔스퀘어" panose="020B0600000101010101" pitchFamily="50" charset="-127"/>
                        <a:ea typeface="나눔스퀘어" panose="020B0600000101010101" pitchFamily="50" charset="-127"/>
                      </a:endParaRPr>
                    </a:p>
                    <a:p>
                      <a:pPr marL="285750" indent="-285750" latinLnBrk="1">
                        <a:lnSpc>
                          <a:spcPct val="150000"/>
                        </a:lnSpc>
                        <a:buFont typeface="Arial" panose="020B0604020202020204" pitchFamily="34" charset="0"/>
                        <a:buChar char="•"/>
                      </a:pPr>
                      <a:r>
                        <a:rPr lang="en-US" altLang="ko-KR" sz="1600" smtClean="0">
                          <a:latin typeface="나눔스퀘어" panose="020B0600000101010101" pitchFamily="50" charset="-127"/>
                          <a:ea typeface="나눔스퀘어" panose="020B0600000101010101" pitchFamily="50" charset="-127"/>
                        </a:rPr>
                        <a:t>CRM</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baseline="0" smtClean="0">
                          <a:latin typeface="나눔스퀘어" panose="020B0600000101010101" pitchFamily="50" charset="-127"/>
                          <a:ea typeface="나눔스퀘어" panose="020B0600000101010101" pitchFamily="50" charset="-127"/>
                        </a:rPr>
                        <a:t>신용카드사기 탐지</a:t>
                      </a:r>
                      <a:r>
                        <a:rPr lang="en-US" altLang="ko-KR" sz="1600" baseline="0" smtClean="0">
                          <a:latin typeface="나눔스퀘어" panose="020B0600000101010101" pitchFamily="50" charset="-127"/>
                          <a:ea typeface="나눔스퀘어" panose="020B0600000101010101" pitchFamily="50" charset="-127"/>
                        </a:rPr>
                        <a:t>, Netflex </a:t>
                      </a:r>
                      <a:r>
                        <a:rPr lang="ko-KR" altLang="en-US" sz="1600" baseline="0" smtClean="0">
                          <a:latin typeface="나눔스퀘어" panose="020B0600000101010101" pitchFamily="50" charset="-127"/>
                          <a:ea typeface="나눔스퀘어" panose="020B0600000101010101" pitchFamily="50" charset="-127"/>
                        </a:rPr>
                        <a:t>추천시스템</a:t>
                      </a:r>
                      <a:endParaRPr lang="en-US" altLang="ko-KR" sz="1600" baseline="0" smtClean="0">
                        <a:latin typeface="나눔스퀘어" panose="020B0600000101010101" pitchFamily="50" charset="-127"/>
                        <a:ea typeface="나눔스퀘어" panose="020B0600000101010101" pitchFamily="50" charset="-127"/>
                      </a:endParaRPr>
                    </a:p>
                    <a:p>
                      <a:pPr marL="285750" indent="-285750" latinLnBrk="1">
                        <a:lnSpc>
                          <a:spcPct val="150000"/>
                        </a:lnSpc>
                        <a:buFont typeface="Arial" panose="020B0604020202020204" pitchFamily="34" charset="0"/>
                        <a:buChar char="•"/>
                      </a:pPr>
                      <a:r>
                        <a:rPr lang="ko-KR" altLang="en-US" sz="1600" baseline="0" smtClean="0">
                          <a:latin typeface="나눔스퀘어" panose="020B0600000101010101" pitchFamily="50" charset="-127"/>
                          <a:ea typeface="나눔스퀘어" panose="020B0600000101010101" pitchFamily="50" charset="-127"/>
                        </a:rPr>
                        <a:t>자율자동차</a:t>
                      </a:r>
                      <a:r>
                        <a:rPr lang="en-US" altLang="ko-KR" sz="1600" baseline="0" smtClean="0">
                          <a:latin typeface="나눔스퀘어" panose="020B0600000101010101" pitchFamily="50" charset="-127"/>
                          <a:ea typeface="나눔스퀘어" panose="020B0600000101010101" pitchFamily="50" charset="-127"/>
                        </a:rPr>
                        <a:t>, </a:t>
                      </a:r>
                      <a:r>
                        <a:rPr lang="ko-KR" altLang="en-US" sz="1600" baseline="0" smtClean="0">
                          <a:latin typeface="나눔스퀘어" panose="020B0600000101010101" pitchFamily="50" charset="-127"/>
                          <a:ea typeface="나눔스퀘어" panose="020B0600000101010101" pitchFamily="50" charset="-127"/>
                        </a:rPr>
                        <a:t>게임</a:t>
                      </a:r>
                      <a:r>
                        <a:rPr lang="en-US" altLang="ko-KR" sz="1600" baseline="0" smtClean="0">
                          <a:latin typeface="나눔스퀘어" panose="020B0600000101010101" pitchFamily="50" charset="-127"/>
                          <a:ea typeface="나눔스퀘어" panose="020B0600000101010101" pitchFamily="50" charset="-127"/>
                        </a:rPr>
                        <a:t>, </a:t>
                      </a:r>
                      <a:r>
                        <a:rPr lang="ko-KR" altLang="en-US" sz="1600" baseline="0" smtClean="0">
                          <a:latin typeface="나눔스퀘어" panose="020B0600000101010101" pitchFamily="50" charset="-127"/>
                          <a:ea typeface="나눔스퀘어" panose="020B0600000101010101" pitchFamily="50" charset="-127"/>
                        </a:rPr>
                        <a:t>이미지분류</a:t>
                      </a:r>
                      <a:endParaRPr lang="ko-KR" altLang="en-US" sz="1600">
                        <a:latin typeface="나눔스퀘어" panose="020B0600000101010101" pitchFamily="50" charset="-127"/>
                        <a:ea typeface="나눔스퀘어" panose="020B0600000101010101" pitchFamily="50" charset="-127"/>
                      </a:endParaRPr>
                    </a:p>
                  </a:txBody>
                  <a:tcPr/>
                </a:tc>
                <a:extLst>
                  <a:ext uri="{0D108BD9-81ED-4DB2-BD59-A6C34878D82A}">
                    <a16:rowId xmlns:a16="http://schemas.microsoft.com/office/drawing/2014/main" val="2676750190"/>
                  </a:ext>
                </a:extLst>
              </a:tr>
              <a:tr h="351961">
                <a:tc>
                  <a:txBody>
                    <a:bodyPr/>
                    <a:lstStyle/>
                    <a:p>
                      <a:pPr latinLnBrk="1">
                        <a:lnSpc>
                          <a:spcPct val="150000"/>
                        </a:lnSpc>
                      </a:pPr>
                      <a:r>
                        <a:rPr lang="ko-KR" altLang="en-US" sz="1600" smtClean="0">
                          <a:latin typeface="나눔스퀘어" panose="020B0600000101010101" pitchFamily="50" charset="-127"/>
                          <a:ea typeface="나눔스퀘어" panose="020B0600000101010101" pitchFamily="50" charset="-127"/>
                        </a:rPr>
                        <a:t>공통점</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패턴인식</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의사결정</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데이터 분석</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패턴인식</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의사결정</a:t>
                      </a:r>
                      <a:r>
                        <a:rPr lang="en-US" altLang="ko-KR" sz="1600" smtClean="0">
                          <a:latin typeface="나눔스퀘어" panose="020B0600000101010101" pitchFamily="50" charset="-127"/>
                          <a:ea typeface="나눔스퀘어" panose="020B0600000101010101" pitchFamily="50" charset="-127"/>
                        </a:rPr>
                        <a:t>, </a:t>
                      </a:r>
                      <a:r>
                        <a:rPr lang="ko-KR" altLang="en-US" sz="1600" smtClean="0">
                          <a:latin typeface="나눔스퀘어" panose="020B0600000101010101" pitchFamily="50" charset="-127"/>
                          <a:ea typeface="나눔스퀘어" panose="020B0600000101010101" pitchFamily="50" charset="-127"/>
                        </a:rPr>
                        <a:t>데이터분석</a:t>
                      </a:r>
                      <a:endParaRPr lang="ko-KR" altLang="en-US" sz="1600">
                        <a:latin typeface="나눔스퀘어" panose="020B0600000101010101" pitchFamily="50" charset="-127"/>
                        <a:ea typeface="나눔스퀘어" panose="020B0600000101010101" pitchFamily="50" charset="-127"/>
                      </a:endParaRPr>
                    </a:p>
                  </a:txBody>
                  <a:tcPr/>
                </a:tc>
                <a:extLst>
                  <a:ext uri="{0D108BD9-81ED-4DB2-BD59-A6C34878D82A}">
                    <a16:rowId xmlns:a16="http://schemas.microsoft.com/office/drawing/2014/main" val="2283165253"/>
                  </a:ext>
                </a:extLst>
              </a:tr>
              <a:tr h="657002">
                <a:tc>
                  <a:txBody>
                    <a:bodyPr/>
                    <a:lstStyle/>
                    <a:p>
                      <a:pPr latinLnBrk="1">
                        <a:lnSpc>
                          <a:spcPct val="150000"/>
                        </a:lnSpc>
                      </a:pPr>
                      <a:r>
                        <a:rPr lang="ko-KR" altLang="en-US" sz="1600" smtClean="0">
                          <a:latin typeface="나눔스퀘어" panose="020B0600000101010101" pitchFamily="50" charset="-127"/>
                          <a:ea typeface="나눔스퀘어" panose="020B0600000101010101" pitchFamily="50" charset="-127"/>
                        </a:rPr>
                        <a:t>차이점</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존재하고 있는 패턴 파악</a:t>
                      </a:r>
                      <a:endParaRPr lang="en-US" altLang="ko-KR" sz="1600" smtClean="0">
                        <a:latin typeface="나눔스퀘어" panose="020B0600000101010101" pitchFamily="50" charset="-127"/>
                        <a:ea typeface="나눔스퀘어" panose="020B0600000101010101" pitchFamily="50" charset="-127"/>
                      </a:endParaRPr>
                    </a:p>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인간의 개입과 의사결정에 의존</a:t>
                      </a:r>
                      <a:endParaRPr lang="ko-KR" altLang="en-US" sz="1600">
                        <a:latin typeface="나눔스퀘어" panose="020B0600000101010101" pitchFamily="50" charset="-127"/>
                        <a:ea typeface="나눔스퀘어" panose="020B0600000101010101" pitchFamily="50" charset="-127"/>
                      </a:endParaRPr>
                    </a:p>
                  </a:txBody>
                  <a:tcPr/>
                </a:tc>
                <a:tc>
                  <a:txBody>
                    <a:bodyPr/>
                    <a:lstStyle/>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미래를 예측하는 것이 목적</a:t>
                      </a:r>
                      <a:endParaRPr lang="en-US" altLang="ko-KR" sz="1600" smtClean="0">
                        <a:latin typeface="나눔스퀘어" panose="020B0600000101010101" pitchFamily="50" charset="-127"/>
                        <a:ea typeface="나눔스퀘어" panose="020B0600000101010101" pitchFamily="50" charset="-127"/>
                      </a:endParaRPr>
                    </a:p>
                    <a:p>
                      <a:pPr marL="285750" indent="-285750" latinLnBrk="1">
                        <a:lnSpc>
                          <a:spcPct val="150000"/>
                        </a:lnSpc>
                        <a:buFont typeface="Arial" panose="020B0604020202020204" pitchFamily="34" charset="0"/>
                        <a:buChar char="•"/>
                      </a:pPr>
                      <a:r>
                        <a:rPr lang="ko-KR" altLang="en-US" sz="1600" smtClean="0">
                          <a:latin typeface="나눔스퀘어" panose="020B0600000101010101" pitchFamily="50" charset="-127"/>
                          <a:ea typeface="나눔스퀘어" panose="020B0600000101010101" pitchFamily="50" charset="-127"/>
                        </a:rPr>
                        <a:t>기계의 학습자동화로 인간의 개입이 적어짐</a:t>
                      </a:r>
                      <a:endParaRPr lang="ko-KR" altLang="en-US" sz="1600">
                        <a:latin typeface="나눔스퀘어" panose="020B0600000101010101" pitchFamily="50" charset="-127"/>
                        <a:ea typeface="나눔스퀘어" panose="020B0600000101010101" pitchFamily="50" charset="-127"/>
                      </a:endParaRPr>
                    </a:p>
                  </a:txBody>
                  <a:tcPr/>
                </a:tc>
                <a:extLst>
                  <a:ext uri="{0D108BD9-81ED-4DB2-BD59-A6C34878D82A}">
                    <a16:rowId xmlns:a16="http://schemas.microsoft.com/office/drawing/2014/main" val="3456420985"/>
                  </a:ext>
                </a:extLst>
              </a:tr>
            </a:tbl>
          </a:graphicData>
        </a:graphic>
      </p:graphicFrame>
      <p:sp>
        <p:nvSpPr>
          <p:cNvPr id="4" name="직사각형 3"/>
          <p:cNvSpPr/>
          <p:nvPr/>
        </p:nvSpPr>
        <p:spPr>
          <a:xfrm>
            <a:off x="614387" y="1249832"/>
            <a:ext cx="9004943" cy="923330"/>
          </a:xfrm>
          <a:prstGeom prst="rect">
            <a:avLst/>
          </a:prstGeom>
        </p:spPr>
        <p:txBody>
          <a:bodyPr wrap="square">
            <a:spAutoFit/>
          </a:bodyPr>
          <a:lstStyle/>
          <a:p>
            <a:pPr>
              <a:lnSpc>
                <a:spcPct val="150000"/>
              </a:lnSpc>
            </a:pPr>
            <a:r>
              <a:rPr lang="ko-KR" altLang="en-US" smtClean="0">
                <a:solidFill>
                  <a:srgbClr val="000000"/>
                </a:solidFill>
                <a:latin typeface="나눔스퀘어" panose="020B0600000101010101" pitchFamily="50" charset="-127"/>
                <a:ea typeface="나눔스퀘어" panose="020B0600000101010101" pitchFamily="50" charset="-127"/>
              </a:rPr>
              <a:t>불확실성에 대처하기 위해 기업은 </a:t>
            </a:r>
            <a:r>
              <a:rPr lang="ko-KR" altLang="en-US">
                <a:solidFill>
                  <a:srgbClr val="000000"/>
                </a:solidFill>
                <a:latin typeface="나눔스퀘어" panose="020B0600000101010101" pitchFamily="50" charset="-127"/>
                <a:ea typeface="나눔스퀘어" panose="020B0600000101010101" pitchFamily="50" charset="-127"/>
              </a:rPr>
              <a:t>점점 더 예측적이 되기를 바라면서 </a:t>
            </a:r>
            <a:r>
              <a:rPr lang="ko-KR" altLang="en-US" smtClean="0">
                <a:solidFill>
                  <a:srgbClr val="000000"/>
                </a:solidFill>
                <a:latin typeface="나눔스퀘어" panose="020B0600000101010101" pitchFamily="50" charset="-127"/>
                <a:ea typeface="나눔스퀘어" panose="020B0600000101010101" pitchFamily="50" charset="-127"/>
              </a:rPr>
              <a:t>머신 </a:t>
            </a:r>
            <a:r>
              <a:rPr lang="ko-KR" altLang="en-US">
                <a:solidFill>
                  <a:srgbClr val="000000"/>
                </a:solidFill>
                <a:latin typeface="나눔스퀘어" panose="020B0600000101010101" pitchFamily="50" charset="-127"/>
                <a:ea typeface="나눔스퀘어" panose="020B0600000101010101" pitchFamily="50" charset="-127"/>
              </a:rPr>
              <a:t>러닝과 데이터 </a:t>
            </a:r>
            <a:r>
              <a:rPr lang="ko-KR" altLang="en-US" smtClean="0">
                <a:solidFill>
                  <a:srgbClr val="000000"/>
                </a:solidFill>
                <a:latin typeface="나눔스퀘어" panose="020B0600000101010101" pitchFamily="50" charset="-127"/>
                <a:ea typeface="나눔스퀘어" panose="020B0600000101010101" pitchFamily="50" charset="-127"/>
              </a:rPr>
              <a:t>마이닝 분석 기법을 활용하여 시너지를 낼 것으로 기대 </a:t>
            </a:r>
            <a:endParaRPr lang="ko-KR" altLang="en-US">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98921487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제목 1"/>
          <p:cNvSpPr>
            <a:spLocks noGrp="1"/>
          </p:cNvSpPr>
          <p:nvPr>
            <p:ph type="title"/>
          </p:nvPr>
        </p:nvSpPr>
        <p:spPr>
          <a:xfrm>
            <a:off x="780528" y="740369"/>
            <a:ext cx="7871884" cy="400110"/>
          </a:xfrm>
        </p:spPr>
        <p:txBody>
          <a:bodyPr/>
          <a:lstStyle/>
          <a:p>
            <a:r>
              <a:rPr lang="en-US" altLang="ko-KR" smtClean="0"/>
              <a:t>Data</a:t>
            </a:r>
            <a:r>
              <a:rPr lang="ko-KR" altLang="en-US" smtClean="0"/>
              <a:t> </a:t>
            </a:r>
            <a:r>
              <a:rPr lang="en-US" altLang="ko-KR" smtClean="0"/>
              <a:t>driven </a:t>
            </a:r>
            <a:r>
              <a:rPr lang="ko-KR" altLang="en-US" smtClean="0"/>
              <a:t>의사결정 유형</a:t>
            </a:r>
            <a:endParaRPr lang="ko-KR" altLang="en-US"/>
          </a:p>
        </p:txBody>
      </p:sp>
      <p:pic>
        <p:nvPicPr>
          <p:cNvPr id="20" name="그림 19">
            <a:extLst>
              <a:ext uri="{FF2B5EF4-FFF2-40B4-BE49-F238E27FC236}">
                <a16:creationId xmlns:a16="http://schemas.microsoft.com/office/drawing/2014/main" id="{D1C04657-D106-4FD7-BD3D-8E956B950CD0}"/>
              </a:ext>
            </a:extLst>
          </p:cNvPr>
          <p:cNvPicPr>
            <a:picLocks noChangeAspect="1"/>
          </p:cNvPicPr>
          <p:nvPr/>
        </p:nvPicPr>
        <p:blipFill>
          <a:blip r:embed="rId3"/>
          <a:stretch>
            <a:fillRect/>
          </a:stretch>
        </p:blipFill>
        <p:spPr>
          <a:xfrm>
            <a:off x="1712640" y="2528050"/>
            <a:ext cx="6840760" cy="3182853"/>
          </a:xfrm>
          <a:prstGeom prst="rect">
            <a:avLst/>
          </a:prstGeom>
        </p:spPr>
      </p:pic>
      <p:sp>
        <p:nvSpPr>
          <p:cNvPr id="21" name="TextBox 20">
            <a:extLst>
              <a:ext uri="{FF2B5EF4-FFF2-40B4-BE49-F238E27FC236}">
                <a16:creationId xmlns:a16="http://schemas.microsoft.com/office/drawing/2014/main" id="{91FE4E3A-693C-4E5F-B6BB-084E6D332032}"/>
              </a:ext>
            </a:extLst>
          </p:cNvPr>
          <p:cNvSpPr txBox="1"/>
          <p:nvPr/>
        </p:nvSpPr>
        <p:spPr>
          <a:xfrm>
            <a:off x="1712640" y="5710903"/>
            <a:ext cx="4997624" cy="261610"/>
          </a:xfrm>
          <a:prstGeom prst="rect">
            <a:avLst/>
          </a:prstGeom>
          <a:noFill/>
        </p:spPr>
        <p:txBody>
          <a:bodyPr wrap="square">
            <a:spAutoFit/>
          </a:bodyPr>
          <a:lstStyle/>
          <a:p>
            <a:r>
              <a:rPr lang="ko-KR" altLang="en-US" sz="1050" dirty="0">
                <a:latin typeface="Arial" panose="020B0604020202020204" pitchFamily="34" charset="0"/>
                <a:cs typeface="Arial" panose="020B0604020202020204" pitchFamily="34" charset="0"/>
                <a:hlinkClick r:id="rId4"/>
              </a:rPr>
              <a:t>https://</a:t>
            </a:r>
            <a:r>
              <a:rPr lang="ko-KR" altLang="en-US" sz="1050">
                <a:latin typeface="Arial" panose="020B0604020202020204" pitchFamily="34" charset="0"/>
                <a:cs typeface="Arial" panose="020B0604020202020204" pitchFamily="34" charset="0"/>
                <a:hlinkClick r:id="rId4"/>
              </a:rPr>
              <a:t>www.analyticsinsight.net/four-types-of-business-analytics-to-know</a:t>
            </a:r>
            <a:r>
              <a:rPr lang="ko-KR" altLang="en-US" sz="1050" smtClean="0">
                <a:latin typeface="Arial" panose="020B0604020202020204" pitchFamily="34" charset="0"/>
                <a:cs typeface="Arial" panose="020B0604020202020204" pitchFamily="34" charset="0"/>
                <a:hlinkClick r:id="rId4"/>
              </a:rPr>
              <a:t>/</a:t>
            </a:r>
            <a:r>
              <a:rPr lang="ko-KR" altLang="en-US" sz="1050" smtClean="0">
                <a:latin typeface="Arial" panose="020B0604020202020204" pitchFamily="34" charset="0"/>
                <a:cs typeface="Arial" panose="020B0604020202020204" pitchFamily="34" charset="0"/>
              </a:rPr>
              <a:t> </a:t>
            </a:r>
            <a:endParaRPr lang="ko-KR" altLang="en-US" sz="1050" dirty="0">
              <a:latin typeface="Arial" panose="020B0604020202020204" pitchFamily="34" charset="0"/>
              <a:cs typeface="Arial" panose="020B0604020202020204" pitchFamily="34" charset="0"/>
            </a:endParaRPr>
          </a:p>
        </p:txBody>
      </p:sp>
      <p:sp>
        <p:nvSpPr>
          <p:cNvPr id="22" name="직사각형 21">
            <a:extLst>
              <a:ext uri="{FF2B5EF4-FFF2-40B4-BE49-F238E27FC236}">
                <a16:creationId xmlns:a16="http://schemas.microsoft.com/office/drawing/2014/main" id="{9969B0D7-97BC-4654-9758-65DE8540CCD7}"/>
              </a:ext>
            </a:extLst>
          </p:cNvPr>
          <p:cNvSpPr/>
          <p:nvPr/>
        </p:nvSpPr>
        <p:spPr>
          <a:xfrm>
            <a:off x="780528" y="1268760"/>
            <a:ext cx="8489950" cy="783356"/>
          </a:xfrm>
          <a:prstGeom prst="rect">
            <a:avLst/>
          </a:prstGeom>
        </p:spPr>
        <p:txBody>
          <a:bodyPr wrap="square">
            <a:spAutoFit/>
          </a:bodyPr>
          <a:lstStyle/>
          <a:p>
            <a:pPr lvl="0" algn="just" latinLnBrk="1">
              <a:lnSpc>
                <a:spcPct val="150000"/>
              </a:lnSpc>
              <a:spcBef>
                <a:spcPts val="0"/>
              </a:spcBef>
              <a:spcAft>
                <a:spcPts val="0"/>
              </a:spcAft>
              <a:buClr>
                <a:srgbClr val="000000"/>
              </a:buClr>
              <a:buSzPts val="1200"/>
            </a:pPr>
            <a:r>
              <a:rPr lang="ko-KR" altLang="en-US" sz="1600" kern="0" spc="-40" dirty="0">
                <a:latin typeface="맑은 고딕" panose="020B0503020000020004" pitchFamily="50" charset="-127"/>
                <a:ea typeface="맑은 고딕" panose="020B0503020000020004" pitchFamily="50" charset="-127"/>
              </a:rPr>
              <a:t>데이터에 존재하는 규칙성</a:t>
            </a:r>
            <a:r>
              <a:rPr lang="en-US" altLang="ko-KR" sz="1600" kern="0" spc="-40" dirty="0">
                <a:latin typeface="맑은 고딕" panose="020B0503020000020004" pitchFamily="50" charset="-127"/>
                <a:ea typeface="맑은 고딕" panose="020B0503020000020004" pitchFamily="50" charset="-127"/>
              </a:rPr>
              <a:t>(regularities)</a:t>
            </a:r>
            <a:r>
              <a:rPr lang="ko-KR" altLang="en-US" sz="1600" kern="0" spc="-40" dirty="0">
                <a:latin typeface="맑은 고딕" panose="020B0503020000020004" pitchFamily="50" charset="-127"/>
                <a:ea typeface="맑은 고딕" panose="020B0503020000020004" pitchFamily="50" charset="-127"/>
              </a:rPr>
              <a:t>을 발견하기 위한 데이터분석</a:t>
            </a:r>
            <a:r>
              <a:rPr lang="en-US" altLang="ko-KR" sz="1600" kern="0" spc="-40" dirty="0">
                <a:latin typeface="맑은 고딕" panose="020B0503020000020004" pitchFamily="50" charset="-127"/>
                <a:ea typeface="맑은 고딕" panose="020B0503020000020004" pitchFamily="50" charset="-127"/>
              </a:rPr>
              <a:t>(Data analytic)</a:t>
            </a:r>
            <a:r>
              <a:rPr lang="ko-KR" altLang="en-US" sz="1600" kern="0" spc="-40" dirty="0">
                <a:latin typeface="맑은 고딕" panose="020B0503020000020004" pitchFamily="50" charset="-127"/>
                <a:ea typeface="맑은 고딕" panose="020B0503020000020004" pitchFamily="50" charset="-127"/>
              </a:rPr>
              <a:t>의 유형은  </a:t>
            </a:r>
            <a:r>
              <a:rPr lang="en-US" altLang="ko-KR" sz="1600" kern="0" spc="-40" dirty="0">
                <a:latin typeface="맑은 고딕" panose="020B0503020000020004" pitchFamily="50" charset="-127"/>
                <a:ea typeface="맑은 고딕" panose="020B0503020000020004" pitchFamily="50" charset="-127"/>
              </a:rPr>
              <a:t>Descriptive,</a:t>
            </a:r>
            <a:r>
              <a:rPr lang="ko-KR" altLang="en-US" sz="1600" kern="0" spc="-40" dirty="0">
                <a:latin typeface="맑은 고딕" panose="020B0503020000020004" pitchFamily="50" charset="-127"/>
                <a:ea typeface="맑은 고딕" panose="020B0503020000020004" pitchFamily="50" charset="-127"/>
              </a:rPr>
              <a:t> </a:t>
            </a:r>
            <a:r>
              <a:rPr lang="en-US" altLang="ko-KR" sz="1600" kern="0" spc="-40" dirty="0">
                <a:latin typeface="맑은 고딕" panose="020B0503020000020004" pitchFamily="50" charset="-127"/>
                <a:ea typeface="맑은 고딕" panose="020B0503020000020004" pitchFamily="50" charset="-127"/>
              </a:rPr>
              <a:t>Diagnostic,</a:t>
            </a:r>
            <a:r>
              <a:rPr lang="ko-KR" altLang="en-US" sz="1600" kern="0" spc="-40" dirty="0">
                <a:latin typeface="맑은 고딕" panose="020B0503020000020004" pitchFamily="50" charset="-127"/>
                <a:ea typeface="맑은 고딕" panose="020B0503020000020004" pitchFamily="50" charset="-127"/>
              </a:rPr>
              <a:t> </a:t>
            </a:r>
            <a:r>
              <a:rPr lang="en-US" altLang="ko-KR" sz="1600" kern="0" spc="-40" dirty="0">
                <a:latin typeface="맑은 고딕" panose="020B0503020000020004" pitchFamily="50" charset="-127"/>
                <a:ea typeface="맑은 고딕" panose="020B0503020000020004" pitchFamily="50" charset="-127"/>
              </a:rPr>
              <a:t>Predictive,</a:t>
            </a:r>
            <a:r>
              <a:rPr lang="ko-KR" altLang="en-US" sz="1600" kern="0" spc="-40" dirty="0">
                <a:latin typeface="맑은 고딕" panose="020B0503020000020004" pitchFamily="50" charset="-127"/>
                <a:ea typeface="맑은 고딕" panose="020B0503020000020004" pitchFamily="50" charset="-127"/>
              </a:rPr>
              <a:t> </a:t>
            </a:r>
            <a:r>
              <a:rPr lang="en-US" altLang="ko-KR" sz="1600" kern="0" spc="-40" dirty="0">
                <a:latin typeface="맑은 고딕" panose="020B0503020000020004" pitchFamily="50" charset="-127"/>
                <a:ea typeface="맑은 고딕" panose="020B0503020000020004" pitchFamily="50" charset="-127"/>
              </a:rPr>
              <a:t>Prescriptive </a:t>
            </a:r>
            <a:r>
              <a:rPr lang="ko-KR" altLang="en-US" sz="1600" kern="0" spc="-40" dirty="0">
                <a:latin typeface="맑은 고딕" panose="020B0503020000020004" pitchFamily="50" charset="-127"/>
                <a:ea typeface="맑은 고딕" panose="020B0503020000020004" pitchFamily="50" charset="-127"/>
              </a:rPr>
              <a:t>등 </a:t>
            </a:r>
            <a:r>
              <a:rPr lang="en-US" altLang="ko-KR" sz="1600" kern="0" spc="-40" dirty="0">
                <a:latin typeface="맑은 고딕" panose="020B0503020000020004" pitchFamily="50" charset="-127"/>
                <a:ea typeface="맑은 고딕" panose="020B0503020000020004" pitchFamily="50" charset="-127"/>
              </a:rPr>
              <a:t>4</a:t>
            </a:r>
            <a:r>
              <a:rPr lang="ko-KR" altLang="en-US" sz="1600" kern="0" spc="-40" dirty="0">
                <a:latin typeface="맑은 고딕" panose="020B0503020000020004" pitchFamily="50" charset="-127"/>
                <a:ea typeface="맑은 고딕" panose="020B0503020000020004" pitchFamily="50" charset="-127"/>
              </a:rPr>
              <a:t>가지 </a:t>
            </a:r>
          </a:p>
        </p:txBody>
      </p:sp>
    </p:spTree>
    <p:extLst>
      <p:ext uri="{BB962C8B-B14F-4D97-AF65-F5344CB8AC3E}">
        <p14:creationId xmlns:p14="http://schemas.microsoft.com/office/powerpoint/2010/main" val="2463008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80528" y="740369"/>
            <a:ext cx="7871884" cy="400110"/>
          </a:xfrm>
        </p:spPr>
        <p:txBody>
          <a:bodyPr vert="horz" wrap="square" lIns="0" tIns="0" rIns="0" bIns="0" rtlCol="0" anchor="ctr">
            <a:spAutoFit/>
            <a:scene3d>
              <a:camera prst="orthographicFront"/>
              <a:lightRig rig="threePt" dir="t"/>
            </a:scene3d>
            <a:sp3d prstMaterial="softEdge">
              <a:contourClr>
                <a:schemeClr val="bg1"/>
              </a:contourClr>
            </a:sp3d>
          </a:bodyPr>
          <a:lstStyle/>
          <a:p>
            <a:r>
              <a:rPr lang="ko-KR" altLang="en-US" smtClean="0"/>
              <a:t>강의 교재</a:t>
            </a:r>
            <a:endParaRPr lang="ko-KR" altLang="en-US" sz="1400"/>
          </a:p>
        </p:txBody>
      </p:sp>
      <p:sp>
        <p:nvSpPr>
          <p:cNvPr id="5" name="직사각형 4"/>
          <p:cNvSpPr/>
          <p:nvPr/>
        </p:nvSpPr>
        <p:spPr>
          <a:xfrm>
            <a:off x="6609722" y="5904862"/>
            <a:ext cx="2146960" cy="276999"/>
          </a:xfrm>
          <a:prstGeom prst="rect">
            <a:avLst/>
          </a:prstGeom>
        </p:spPr>
        <p:txBody>
          <a:bodyPr wrap="square">
            <a:spAutoFit/>
          </a:bodyPr>
          <a:lstStyle/>
          <a:p>
            <a:pPr lvl="0" algn="just"/>
            <a:r>
              <a:rPr lang="en-US" altLang="ko-KR" sz="1200" kern="100" smtClean="0">
                <a:latin typeface="Arial" panose="020B0604020202020204" pitchFamily="34" charset="0"/>
                <a:cs typeface="Arial" panose="020B0604020202020204" pitchFamily="34" charset="0"/>
                <a:hlinkClick r:id="rId3"/>
              </a:rPr>
              <a:t>https</a:t>
            </a:r>
            <a:r>
              <a:rPr lang="en-US" altLang="ko-KR" sz="1200" kern="100">
                <a:latin typeface="Arial" panose="020B0604020202020204" pitchFamily="34" charset="0"/>
                <a:cs typeface="Arial" panose="020B0604020202020204" pitchFamily="34" charset="0"/>
                <a:hlinkClick r:id="rId3"/>
              </a:rPr>
              <a:t>://scikit-learn.org/stable</a:t>
            </a:r>
            <a:r>
              <a:rPr lang="en-US" altLang="ko-KR" sz="1200" kern="100" smtClean="0">
                <a:latin typeface="Arial" panose="020B0604020202020204" pitchFamily="34" charset="0"/>
                <a:cs typeface="Arial" panose="020B0604020202020204" pitchFamily="34" charset="0"/>
                <a:hlinkClick r:id="rId3"/>
              </a:rPr>
              <a:t>/</a:t>
            </a:r>
            <a:endParaRPr lang="ko-KR" altLang="ko-KR" sz="1200" kern="100">
              <a:latin typeface="Arial" panose="020B0604020202020204" pitchFamily="34" charset="0"/>
              <a:ea typeface="함초롬바탕" panose="02030604000101010101" pitchFamily="18" charset="-127"/>
              <a:cs typeface="Arial" panose="020B0604020202020204" pitchFamily="34" charset="0"/>
            </a:endParaRPr>
          </a:p>
        </p:txBody>
      </p:sp>
      <p:sp>
        <p:nvSpPr>
          <p:cNvPr id="7" name="직사각형 6"/>
          <p:cNvSpPr/>
          <p:nvPr/>
        </p:nvSpPr>
        <p:spPr>
          <a:xfrm>
            <a:off x="3656856" y="5904863"/>
            <a:ext cx="2880320" cy="276999"/>
          </a:xfrm>
          <a:prstGeom prst="rect">
            <a:avLst/>
          </a:prstGeom>
        </p:spPr>
        <p:txBody>
          <a:bodyPr wrap="square">
            <a:spAutoFit/>
          </a:bodyPr>
          <a:lstStyle/>
          <a:p>
            <a:pPr lvl="0" algn="just"/>
            <a:r>
              <a:rPr lang="en-US" altLang="ko-KR" sz="1200" u="sng" kern="100" smtClean="0">
                <a:latin typeface="Arial" panose="020B0604020202020204" pitchFamily="34" charset="0"/>
                <a:cs typeface="Arial" panose="020B0604020202020204" pitchFamily="34" charset="0"/>
                <a:hlinkClick r:id="rId4"/>
              </a:rPr>
              <a:t>https</a:t>
            </a:r>
            <a:r>
              <a:rPr lang="en-US" altLang="ko-KR" sz="1200" u="sng" kern="100">
                <a:latin typeface="Arial" panose="020B0604020202020204" pitchFamily="34" charset="0"/>
                <a:cs typeface="Arial" panose="020B0604020202020204" pitchFamily="34" charset="0"/>
                <a:hlinkClick r:id="rId4"/>
              </a:rPr>
              <a:t>://</a:t>
            </a:r>
            <a:r>
              <a:rPr lang="en-US" altLang="ko-KR" sz="1200" u="sng" kern="100" smtClean="0">
                <a:latin typeface="Arial" panose="020B0604020202020204" pitchFamily="34" charset="0"/>
                <a:cs typeface="Arial" panose="020B0604020202020204" pitchFamily="34" charset="0"/>
                <a:hlinkClick r:id="rId4"/>
              </a:rPr>
              <a:t>github.com/ageron/handson-ml2</a:t>
            </a:r>
            <a:endParaRPr lang="ko-KR" altLang="ko-KR" sz="1200" kern="100">
              <a:latin typeface="Arial" panose="020B0604020202020204" pitchFamily="34" charset="0"/>
              <a:ea typeface="함초롬바탕" panose="02030604000101010101" pitchFamily="18" charset="-127"/>
              <a:cs typeface="Arial" panose="020B0604020202020204" pitchFamily="34" charset="0"/>
            </a:endParaRPr>
          </a:p>
        </p:txBody>
      </p:sp>
      <p:sp>
        <p:nvSpPr>
          <p:cNvPr id="6" name="직사각형 5"/>
          <p:cNvSpPr/>
          <p:nvPr/>
        </p:nvSpPr>
        <p:spPr>
          <a:xfrm>
            <a:off x="1424608" y="2132856"/>
            <a:ext cx="7128792" cy="367652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6" descr="Python Data Science Handbook | Python Data Science Hand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28" y="2353000"/>
            <a:ext cx="2441634" cy="32232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GitHub - ageron/handson-ml2: A series of Jupyter notebooks that walk you  through the fundamentals of Machine Learning and Deep Learning in Python  using Scikit-Learn, Keras and TensorFlow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410" y="2315221"/>
            <a:ext cx="2474102" cy="3240360"/>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p:cNvPicPr>
            <a:picLocks noChangeAspect="1"/>
          </p:cNvPicPr>
          <p:nvPr/>
        </p:nvPicPr>
        <p:blipFill>
          <a:blip r:embed="rId7"/>
          <a:stretch>
            <a:fillRect/>
          </a:stretch>
        </p:blipFill>
        <p:spPr>
          <a:xfrm>
            <a:off x="6609722" y="2327089"/>
            <a:ext cx="2489858" cy="3258647"/>
          </a:xfrm>
          <a:prstGeom prst="rect">
            <a:avLst/>
          </a:prstGeom>
        </p:spPr>
      </p:pic>
      <p:sp>
        <p:nvSpPr>
          <p:cNvPr id="9" name="직사각형 8">
            <a:extLst>
              <a:ext uri="{FF2B5EF4-FFF2-40B4-BE49-F238E27FC236}">
                <a16:creationId xmlns:a16="http://schemas.microsoft.com/office/drawing/2014/main" id="{9969B0D7-97BC-4654-9758-65DE8540CCD7}"/>
              </a:ext>
            </a:extLst>
          </p:cNvPr>
          <p:cNvSpPr/>
          <p:nvPr/>
        </p:nvSpPr>
        <p:spPr>
          <a:xfrm>
            <a:off x="780528" y="1331476"/>
            <a:ext cx="8925000" cy="369332"/>
          </a:xfrm>
          <a:prstGeom prst="rect">
            <a:avLst/>
          </a:prstGeom>
        </p:spPr>
        <p:txBody>
          <a:bodyPr wrap="square">
            <a:spAutoFit/>
          </a:bodyPr>
          <a:lstStyle/>
          <a:p>
            <a:pPr algn="just">
              <a:buClr>
                <a:srgbClr val="000000"/>
              </a:buClr>
              <a:buSzPts val="1200"/>
            </a:pPr>
            <a:r>
              <a:rPr lang="ko-KR" altLang="en-US" kern="0" spc="-40" smtClean="0">
                <a:latin typeface="나눔스퀘어" panose="020B0600000101010101" pitchFamily="50" charset="-127"/>
                <a:ea typeface="나눔스퀘어" panose="020B0600000101010101" pitchFamily="50" charset="-127"/>
              </a:rPr>
              <a:t>강의에 필요한 </a:t>
            </a:r>
            <a:r>
              <a:rPr lang="en-US" altLang="ko-KR" kern="0" spc="-40">
                <a:latin typeface="나눔스퀘어" panose="020B0600000101010101" pitchFamily="50" charset="-127"/>
                <a:ea typeface="나눔스퀘어" panose="020B0600000101010101" pitchFamily="50" charset="-127"/>
              </a:rPr>
              <a:t>J</a:t>
            </a:r>
            <a:r>
              <a:rPr lang="en-US" altLang="ko-KR" kern="0" spc="-40" smtClean="0">
                <a:latin typeface="나눔스퀘어" panose="020B0600000101010101" pitchFamily="50" charset="-127"/>
                <a:ea typeface="나눔스퀘어" panose="020B0600000101010101" pitchFamily="50" charset="-127"/>
              </a:rPr>
              <a:t>upyter</a:t>
            </a:r>
            <a:r>
              <a:rPr lang="ko-KR" altLang="en-US" kern="0" spc="-40" smtClean="0">
                <a:latin typeface="나눔스퀘어" panose="020B0600000101010101" pitchFamily="50" charset="-127"/>
                <a:ea typeface="나눔스퀘어" panose="020B0600000101010101" pitchFamily="50" charset="-127"/>
              </a:rPr>
              <a:t> </a:t>
            </a:r>
            <a:r>
              <a:rPr lang="en-US" altLang="ko-KR" kern="0" spc="-40" smtClean="0">
                <a:latin typeface="나눔스퀘어" panose="020B0600000101010101" pitchFamily="50" charset="-127"/>
                <a:ea typeface="나눔스퀘어" panose="020B0600000101010101" pitchFamily="50" charset="-127"/>
              </a:rPr>
              <a:t>code</a:t>
            </a:r>
            <a:r>
              <a:rPr lang="ko-KR" altLang="en-US" kern="0" spc="-40" smtClean="0">
                <a:latin typeface="나눔스퀘어" panose="020B0600000101010101" pitchFamily="50" charset="-127"/>
                <a:ea typeface="나눔스퀘어" panose="020B0600000101010101" pitchFamily="50" charset="-127"/>
              </a:rPr>
              <a:t>는 깃허브</a:t>
            </a:r>
            <a:r>
              <a:rPr lang="en-US" altLang="ko-KR" sz="1400" kern="0" spc="-40" smtClean="0">
                <a:latin typeface="나눔스퀘어" panose="020B0600000101010101" pitchFamily="50" charset="-127"/>
                <a:ea typeface="나눔스퀘어" panose="020B0600000101010101" pitchFamily="50" charset="-127"/>
              </a:rPr>
              <a:t>(</a:t>
            </a:r>
            <a:r>
              <a:rPr lang="en-US" altLang="ko-KR" sz="1400" kern="100" smtClean="0">
                <a:latin typeface="Arial" panose="020B0604020202020204" pitchFamily="34" charset="0"/>
                <a:cs typeface="Arial" panose="020B0604020202020204" pitchFamily="34" charset="0"/>
              </a:rPr>
              <a:t>https</a:t>
            </a:r>
            <a:r>
              <a:rPr lang="en-US" altLang="ko-KR" sz="1400" kern="100">
                <a:latin typeface="Arial" panose="020B0604020202020204" pitchFamily="34" charset="0"/>
                <a:cs typeface="Arial" panose="020B0604020202020204" pitchFamily="34" charset="0"/>
              </a:rPr>
              <a:t>://</a:t>
            </a:r>
            <a:r>
              <a:rPr lang="en-US" altLang="ko-KR" sz="1400" kern="100" smtClean="0">
                <a:latin typeface="Arial" panose="020B0604020202020204" pitchFamily="34" charset="0"/>
                <a:cs typeface="Arial" panose="020B0604020202020204" pitchFamily="34" charset="0"/>
              </a:rPr>
              <a:t>github.com/</a:t>
            </a:r>
            <a:r>
              <a:rPr lang="ko-KR" altLang="en-US" sz="1400" kern="100" smtClean="0">
                <a:latin typeface="Arial" panose="020B0604020202020204" pitchFamily="34" charset="0"/>
                <a:cs typeface="Arial" panose="020B0604020202020204" pitchFamily="34" charset="0"/>
              </a:rPr>
              <a:t>조상</a:t>
            </a:r>
            <a:r>
              <a:rPr lang="en-US" altLang="ko-KR" sz="1400" kern="100" smtClean="0">
                <a:latin typeface="Arial" panose="020B0604020202020204" pitchFamily="34" charset="0"/>
                <a:cs typeface="Arial" panose="020B0604020202020204" pitchFamily="34" charset="0"/>
              </a:rPr>
              <a:t>9/aSSIST</a:t>
            </a:r>
            <a:r>
              <a:rPr lang="en-US" altLang="ko-KR" sz="1400" kern="100">
                <a:latin typeface="Arial" panose="020B0604020202020204" pitchFamily="34" charset="0"/>
                <a:cs typeface="Arial" panose="020B0604020202020204" pitchFamily="34" charset="0"/>
              </a:rPr>
              <a:t>)</a:t>
            </a:r>
            <a:r>
              <a:rPr lang="ko-KR" altLang="en-US" kern="0" spc="-40" smtClean="0">
                <a:latin typeface="나눔스퀘어" panose="020B0600000101010101" pitchFamily="50" charset="-127"/>
                <a:ea typeface="나눔스퀘어" panose="020B0600000101010101" pitchFamily="50" charset="-127"/>
              </a:rPr>
              <a:t> 참고</a:t>
            </a:r>
            <a:endParaRPr lang="ko-KR" altLang="en-US" kern="0" spc="-40" dirty="0">
              <a:latin typeface="나눔스퀘어" panose="020B0600000101010101" pitchFamily="50" charset="-127"/>
              <a:ea typeface="나눔스퀘어" panose="020B0600000101010101" pitchFamily="50" charset="-127"/>
            </a:endParaRPr>
          </a:p>
        </p:txBody>
      </p:sp>
      <p:sp>
        <p:nvSpPr>
          <p:cNvPr id="10" name="직사각형 9"/>
          <p:cNvSpPr/>
          <p:nvPr/>
        </p:nvSpPr>
        <p:spPr>
          <a:xfrm>
            <a:off x="920552" y="5880136"/>
            <a:ext cx="2520280" cy="461665"/>
          </a:xfrm>
          <a:prstGeom prst="rect">
            <a:avLst/>
          </a:prstGeom>
        </p:spPr>
        <p:txBody>
          <a:bodyPr wrap="square">
            <a:spAutoFit/>
          </a:bodyPr>
          <a:lstStyle/>
          <a:p>
            <a:pPr lvl="0">
              <a:spcAft>
                <a:spcPts val="0"/>
              </a:spcAft>
            </a:pPr>
            <a:r>
              <a:rPr lang="en-US" altLang="ko-KR" sz="1200" u="sng" kern="100" smtClean="0">
                <a:latin typeface="Arial" panose="020B0604020202020204" pitchFamily="34" charset="0"/>
                <a:cs typeface="Arial" panose="020B0604020202020204" pitchFamily="34" charset="0"/>
                <a:hlinkClick r:id="rId8"/>
              </a:rPr>
              <a:t>https</a:t>
            </a:r>
            <a:r>
              <a:rPr lang="en-US" altLang="ko-KR" sz="1200" u="sng" kern="100">
                <a:latin typeface="Arial" panose="020B0604020202020204" pitchFamily="34" charset="0"/>
                <a:cs typeface="Arial" panose="020B0604020202020204" pitchFamily="34" charset="0"/>
                <a:hlinkClick r:id="rId8"/>
              </a:rPr>
              <a:t>://</a:t>
            </a:r>
            <a:r>
              <a:rPr lang="en-US" altLang="ko-KR" sz="1200" u="sng" kern="100" smtClean="0">
                <a:latin typeface="Arial" panose="020B0604020202020204" pitchFamily="34" charset="0"/>
                <a:cs typeface="Arial" panose="020B0604020202020204" pitchFamily="34" charset="0"/>
                <a:hlinkClick r:id="rId8"/>
              </a:rPr>
              <a:t>github.com/jakevdp/PythonDataScienceHandbook</a:t>
            </a:r>
            <a:r>
              <a:rPr lang="en-US" altLang="ko-KR" sz="1200" kern="100" smtClean="0">
                <a:latin typeface="Arial" panose="020B0604020202020204" pitchFamily="34" charset="0"/>
                <a:cs typeface="Arial" panose="020B0604020202020204" pitchFamily="34" charset="0"/>
              </a:rPr>
              <a:t> </a:t>
            </a:r>
            <a:endParaRPr lang="ko-KR" altLang="ko-KR" sz="1200" kern="100">
              <a:latin typeface="Arial" panose="020B0604020202020204" pitchFamily="34" charset="0"/>
              <a:ea typeface="함초롬바탕" panose="02030604000101010101" pitchFamily="18" charset="-127"/>
              <a:cs typeface="Arial" panose="020B0604020202020204" pitchFamily="34" charset="0"/>
            </a:endParaRPr>
          </a:p>
        </p:txBody>
      </p:sp>
    </p:spTree>
    <p:extLst>
      <p:ext uri="{BB962C8B-B14F-4D97-AF65-F5344CB8AC3E}">
        <p14:creationId xmlns:p14="http://schemas.microsoft.com/office/powerpoint/2010/main" val="193796380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6" descr="two girl illustra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93" y="3337967"/>
            <a:ext cx="2266119" cy="340824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2504728" y="1219473"/>
            <a:ext cx="6984776" cy="2334959"/>
            <a:chOff x="2360712" y="1155973"/>
            <a:chExt cx="5544616" cy="2334959"/>
          </a:xfrm>
        </p:grpSpPr>
        <p:sp>
          <p:nvSpPr>
            <p:cNvPr id="17" name="TextBox 16"/>
            <p:cNvSpPr txBox="1"/>
            <p:nvPr/>
          </p:nvSpPr>
          <p:spPr>
            <a:xfrm>
              <a:off x="2360712" y="1921272"/>
              <a:ext cx="5544616" cy="1569660"/>
            </a:xfrm>
            <a:prstGeom prst="rect">
              <a:avLst/>
            </a:prstGeom>
            <a:noFill/>
          </p:spPr>
          <p:txBody>
            <a:bodyPr wrap="square" rtlCol="0">
              <a:spAutoFit/>
            </a:bodyPr>
            <a:lstStyle/>
            <a:p>
              <a:pPr marL="457200" marR="0" lvl="0" indent="-4572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kumimoji="0" lang="en-US" altLang="ko-KR" sz="1600" b="0" i="0" u="none" strike="noStrike" kern="1200" cap="none" spc="0" normalizeH="0" baseline="0" noProof="0" smtClean="0">
                  <a:ln>
                    <a:solidFill>
                      <a:srgbClr val="4897C9">
                        <a:lumMod val="60000"/>
                        <a:lumOff val="40000"/>
                        <a:alpha val="0"/>
                      </a:srgbClr>
                    </a:solidFill>
                  </a:ln>
                  <a:solidFill>
                    <a:prstClr val="black">
                      <a:lumMod val="65000"/>
                      <a:lumOff val="35000"/>
                    </a:prstClr>
                  </a:solidFill>
                  <a:effectLst/>
                  <a:uLnTx/>
                  <a:uFillTx/>
                  <a:latin typeface="휴먼엑스포" panose="02030504000101010101" pitchFamily="18" charset="-127"/>
                  <a:ea typeface="휴먼엑스포" panose="02030504000101010101" pitchFamily="18" charset="-127"/>
                  <a:cs typeface="+mn-cs"/>
                </a:rPr>
                <a:t>Pattern recognition</a:t>
              </a:r>
            </a:p>
            <a:p>
              <a:pPr marL="457200" marR="0" lvl="0" indent="-4572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600" smtClean="0">
                  <a:ln>
                    <a:solidFill>
                      <a:srgbClr val="4897C9">
                        <a:lumMod val="60000"/>
                        <a:lumOff val="40000"/>
                        <a:alpha val="0"/>
                      </a:srgbClr>
                    </a:solidFill>
                  </a:ln>
                  <a:solidFill>
                    <a:prstClr val="black">
                      <a:lumMod val="65000"/>
                      <a:lumOff val="35000"/>
                    </a:prstClr>
                  </a:solidFill>
                  <a:latin typeface="휴먼엑스포" panose="02030504000101010101" pitchFamily="18" charset="-127"/>
                  <a:ea typeface="휴먼엑스포" panose="02030504000101010101" pitchFamily="18" charset="-127"/>
                </a:rPr>
                <a:t>Data, algorithm, model</a:t>
              </a:r>
            </a:p>
            <a:p>
              <a:pPr marL="457200" marR="0" lvl="0" indent="-4572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lang="en-US" altLang="ko-KR" sz="1600" smtClean="0">
                  <a:ln>
                    <a:solidFill>
                      <a:srgbClr val="4897C9">
                        <a:lumMod val="60000"/>
                        <a:lumOff val="40000"/>
                        <a:alpha val="0"/>
                      </a:srgbClr>
                    </a:solidFill>
                  </a:ln>
                  <a:solidFill>
                    <a:prstClr val="black">
                      <a:lumMod val="65000"/>
                      <a:lumOff val="35000"/>
                    </a:prstClr>
                  </a:solidFill>
                  <a:latin typeface="휴먼엑스포" panose="02030504000101010101" pitchFamily="18" charset="-127"/>
                  <a:ea typeface="휴먼엑스포" panose="02030504000101010101" pitchFamily="18" charset="-127"/>
                </a:rPr>
                <a:t>Supervised/Unsupervised learning</a:t>
              </a:r>
              <a:endParaRPr kumimoji="0" lang="en-US" altLang="ko-KR" sz="1600" b="0" i="0" u="none" strike="noStrike" kern="1200" cap="none" spc="0" normalizeH="0" baseline="0" noProof="0" smtClean="0">
                <a:ln>
                  <a:solidFill>
                    <a:srgbClr val="4897C9">
                      <a:lumMod val="60000"/>
                      <a:lumOff val="40000"/>
                      <a:alpha val="0"/>
                    </a:srgbClr>
                  </a:solidFill>
                </a:ln>
                <a:solidFill>
                  <a:prstClr val="black">
                    <a:lumMod val="65000"/>
                    <a:lumOff val="35000"/>
                  </a:prstClr>
                </a:solidFill>
                <a:effectLst/>
                <a:uLnTx/>
                <a:uFillTx/>
                <a:latin typeface="휴먼엑스포" panose="02030504000101010101" pitchFamily="18" charset="-127"/>
                <a:ea typeface="휴먼엑스포" panose="02030504000101010101" pitchFamily="18" charset="-127"/>
                <a:cs typeface="+mn-cs"/>
              </a:endParaRPr>
            </a:p>
            <a:p>
              <a:pPr marL="457200" marR="0" lvl="0" indent="-4572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endParaRPr kumimoji="0" lang="en-US" altLang="ko-KR" sz="1600" b="0" i="0" u="none" strike="noStrike" kern="1200" cap="none" spc="0" normalizeH="0" baseline="0" noProof="0" smtClean="0">
                <a:ln>
                  <a:solidFill>
                    <a:srgbClr val="4897C9">
                      <a:lumMod val="60000"/>
                      <a:lumOff val="40000"/>
                      <a:alpha val="0"/>
                    </a:srgbClr>
                  </a:solidFill>
                </a:ln>
                <a:solidFill>
                  <a:prstClr val="black">
                    <a:lumMod val="65000"/>
                    <a:lumOff val="35000"/>
                  </a:prstClr>
                </a:solidFill>
                <a:effectLst/>
                <a:uLnTx/>
                <a:uFillTx/>
                <a:latin typeface="휴먼엑스포" panose="02030504000101010101" pitchFamily="18" charset="-127"/>
                <a:ea typeface="휴먼엑스포" panose="02030504000101010101" pitchFamily="18" charset="-127"/>
                <a:cs typeface="+mn-cs"/>
              </a:endParaRPr>
            </a:p>
          </p:txBody>
        </p:sp>
        <p:sp>
          <p:nvSpPr>
            <p:cNvPr id="18" name="TextBox 17"/>
            <p:cNvSpPr txBox="1"/>
            <p:nvPr/>
          </p:nvSpPr>
          <p:spPr>
            <a:xfrm>
              <a:off x="5157274" y="1155973"/>
              <a:ext cx="434735" cy="569387"/>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100" b="0" i="0" u="none" strike="noStrike" kern="1200" cap="none" spc="0" normalizeH="0" baseline="0" noProof="0" smtClean="0">
                  <a:ln>
                    <a:solidFill>
                      <a:srgbClr val="4897C9">
                        <a:lumMod val="60000"/>
                        <a:lumOff val="40000"/>
                        <a:alpha val="0"/>
                      </a:srgbClr>
                    </a:solidFill>
                  </a:ln>
                  <a:solidFill>
                    <a:srgbClr val="00B0F0"/>
                  </a:solidFill>
                  <a:effectLst/>
                  <a:uLnTx/>
                  <a:uFillTx/>
                  <a:latin typeface="HY울릉도M" panose="02030600000101010101" pitchFamily="18" charset="-127"/>
                  <a:ea typeface="HY울릉도M" panose="02030600000101010101" pitchFamily="18" charset="-127"/>
                  <a:cs typeface="+mn-cs"/>
                </a:rPr>
                <a:t>1</a:t>
              </a:r>
              <a:endParaRPr kumimoji="0" lang="ko-KR" altLang="en-US" sz="3100" b="0" i="0" u="none" strike="noStrike" kern="1200" cap="none" spc="0" normalizeH="0" baseline="0" noProof="0">
                <a:ln>
                  <a:solidFill>
                    <a:srgbClr val="4897C9">
                      <a:lumMod val="60000"/>
                      <a:lumOff val="40000"/>
                      <a:alpha val="0"/>
                    </a:srgbClr>
                  </a:solidFill>
                </a:ln>
                <a:solidFill>
                  <a:srgbClr val="00B0F0"/>
                </a:solidFill>
                <a:effectLst/>
                <a:uLnTx/>
                <a:uFillTx/>
                <a:latin typeface="HY울릉도M" panose="02030600000101010101" pitchFamily="18" charset="-127"/>
                <a:ea typeface="HY울릉도M" panose="02030600000101010101" pitchFamily="18" charset="-127"/>
                <a:cs typeface="+mn-cs"/>
              </a:endParaRPr>
            </a:p>
          </p:txBody>
        </p:sp>
      </p:grpSp>
      <p:sp>
        <p:nvSpPr>
          <p:cNvPr id="19" name="TextBox 18"/>
          <p:cNvSpPr txBox="1"/>
          <p:nvPr/>
        </p:nvSpPr>
        <p:spPr>
          <a:xfrm>
            <a:off x="560512" y="1124744"/>
            <a:ext cx="8424936" cy="707886"/>
          </a:xfrm>
          <a:prstGeom prst="rect">
            <a:avLst/>
          </a:prstGeom>
          <a:solidFill>
            <a:schemeClr val="bg1"/>
          </a:solidFill>
        </p:spPr>
        <p:txBody>
          <a:bodyPr wrap="square" rtlCol="0">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t>0. Machine Learning Introductio</a:t>
            </a:r>
            <a:r>
              <a:rPr lang="en-US" altLang="ko-KR" sz="4000" b="1" smtClean="0">
                <a:solidFill>
                  <a:prstClr val="black"/>
                </a:solidFill>
                <a:latin typeface="Calibri" panose="020F0502020204030204" pitchFamily="34" charset="0"/>
                <a:cs typeface="Calibri" panose="020F0502020204030204" pitchFamily="34" charset="0"/>
              </a:rPr>
              <a:t>n</a:t>
            </a:r>
            <a:endParaRPr kumimoji="0" lang="ko-KR" altLang="en-US" sz="40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
        <p:nvSpPr>
          <p:cNvPr id="3" name="직사각형 2"/>
          <p:cNvSpPr/>
          <p:nvPr/>
        </p:nvSpPr>
        <p:spPr>
          <a:xfrm>
            <a:off x="0" y="4395"/>
            <a:ext cx="9906000" cy="18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flipH="1">
            <a:off x="0" y="156794"/>
            <a:ext cx="189186" cy="65952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0" y="6715794"/>
            <a:ext cx="9906000" cy="18864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flipH="1">
            <a:off x="9727324" y="4395"/>
            <a:ext cx="178676" cy="69000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연결선 11"/>
          <p:cNvCxnSpPr/>
          <p:nvPr/>
        </p:nvCxnSpPr>
        <p:spPr>
          <a:xfrm>
            <a:off x="704528" y="1863045"/>
            <a:ext cx="7992888" cy="0"/>
          </a:xfrm>
          <a:prstGeom prst="line">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26" name="직선 연결선 25"/>
          <p:cNvCxnSpPr/>
          <p:nvPr/>
        </p:nvCxnSpPr>
        <p:spPr>
          <a:xfrm flipV="1">
            <a:off x="8695634" y="1201998"/>
            <a:ext cx="454599" cy="660244"/>
          </a:xfrm>
          <a:prstGeom prst="line">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9263121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80528" y="740369"/>
            <a:ext cx="7871884" cy="400110"/>
          </a:xfrm>
        </p:spPr>
        <p:txBody>
          <a:bodyPr vert="horz" wrap="square" lIns="0" tIns="0" rIns="0" bIns="0" rtlCol="0" anchor="ctr">
            <a:spAutoFit/>
            <a:scene3d>
              <a:camera prst="orthographicFront"/>
              <a:lightRig rig="threePt" dir="t"/>
            </a:scene3d>
            <a:sp3d prstMaterial="softEdge">
              <a:contourClr>
                <a:schemeClr val="bg1"/>
              </a:contourClr>
            </a:sp3d>
          </a:bodyPr>
          <a:lstStyle/>
          <a:p>
            <a:r>
              <a:rPr lang="en-US" altLang="ko-KR" smtClean="0"/>
              <a:t>Pattern</a:t>
            </a:r>
            <a:r>
              <a:rPr lang="ko-KR" altLang="en-US" smtClean="0"/>
              <a:t> </a:t>
            </a:r>
            <a:r>
              <a:rPr lang="en-US" altLang="ko-KR" smtClean="0"/>
              <a:t>recognition</a:t>
            </a:r>
            <a:endParaRPr lang="ko-KR" altLang="en-US" sz="1400"/>
          </a:p>
        </p:txBody>
      </p:sp>
      <p:pic>
        <p:nvPicPr>
          <p:cNvPr id="3" name="그림 2"/>
          <p:cNvPicPr>
            <a:picLocks noChangeAspect="1"/>
          </p:cNvPicPr>
          <p:nvPr/>
        </p:nvPicPr>
        <p:blipFill>
          <a:blip r:embed="rId3"/>
          <a:stretch>
            <a:fillRect/>
          </a:stretch>
        </p:blipFill>
        <p:spPr>
          <a:xfrm>
            <a:off x="805160" y="1484784"/>
            <a:ext cx="8430937" cy="4680520"/>
          </a:xfrm>
          <a:prstGeom prst="rect">
            <a:avLst/>
          </a:prstGeom>
        </p:spPr>
      </p:pic>
    </p:spTree>
    <p:extLst>
      <p:ext uri="{BB962C8B-B14F-4D97-AF65-F5344CB8AC3E}">
        <p14:creationId xmlns:p14="http://schemas.microsoft.com/office/powerpoint/2010/main" val="4262304461"/>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80528" y="740369"/>
            <a:ext cx="7871884" cy="400110"/>
          </a:xfrm>
        </p:spPr>
        <p:txBody>
          <a:bodyPr vert="horz" wrap="square" lIns="0" tIns="0" rIns="0" bIns="0" rtlCol="0" anchor="ctr">
            <a:spAutoFit/>
            <a:scene3d>
              <a:camera prst="orthographicFront"/>
              <a:lightRig rig="threePt" dir="t"/>
            </a:scene3d>
            <a:sp3d prstMaterial="softEdge">
              <a:contourClr>
                <a:schemeClr val="bg1"/>
              </a:contourClr>
            </a:sp3d>
          </a:bodyPr>
          <a:lstStyle/>
          <a:p>
            <a:r>
              <a:rPr lang="en-US" altLang="ko-KR" smtClean="0"/>
              <a:t>Cosmic distance ladder, rule</a:t>
            </a:r>
            <a:endParaRPr lang="ko-KR" altLang="en-US" sz="1400"/>
          </a:p>
        </p:txBody>
      </p:sp>
      <p:pic>
        <p:nvPicPr>
          <p:cNvPr id="3" name="그림 2"/>
          <p:cNvPicPr>
            <a:picLocks noChangeAspect="1"/>
          </p:cNvPicPr>
          <p:nvPr/>
        </p:nvPicPr>
        <p:blipFill>
          <a:blip r:embed="rId3"/>
          <a:stretch>
            <a:fillRect/>
          </a:stretch>
        </p:blipFill>
        <p:spPr>
          <a:xfrm>
            <a:off x="1064568" y="1340768"/>
            <a:ext cx="5295900" cy="1504950"/>
          </a:xfrm>
          <a:prstGeom prst="rect">
            <a:avLst/>
          </a:prstGeom>
        </p:spPr>
      </p:pic>
      <p:pic>
        <p:nvPicPr>
          <p:cNvPr id="4" name="그림 3"/>
          <p:cNvPicPr>
            <a:picLocks noChangeAspect="1"/>
          </p:cNvPicPr>
          <p:nvPr/>
        </p:nvPicPr>
        <p:blipFill>
          <a:blip r:embed="rId4"/>
          <a:stretch>
            <a:fillRect/>
          </a:stretch>
        </p:blipFill>
        <p:spPr>
          <a:xfrm>
            <a:off x="1064568" y="2924944"/>
            <a:ext cx="5295900" cy="3495675"/>
          </a:xfrm>
          <a:prstGeom prst="rect">
            <a:avLst/>
          </a:prstGeom>
        </p:spPr>
      </p:pic>
    </p:spTree>
    <p:extLst>
      <p:ext uri="{BB962C8B-B14F-4D97-AF65-F5344CB8AC3E}">
        <p14:creationId xmlns:p14="http://schemas.microsoft.com/office/powerpoint/2010/main" val="301014099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6" descr="two girl illustra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93" y="3337967"/>
            <a:ext cx="2266119" cy="340824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0" y="4395"/>
            <a:ext cx="9906000" cy="18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flipH="1">
            <a:off x="0" y="156794"/>
            <a:ext cx="189186" cy="65952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0" y="6715794"/>
            <a:ext cx="9906000" cy="18864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flipH="1">
            <a:off x="9727324" y="4395"/>
            <a:ext cx="178676" cy="69000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직선 연결선 11"/>
          <p:cNvCxnSpPr/>
          <p:nvPr/>
        </p:nvCxnSpPr>
        <p:spPr>
          <a:xfrm>
            <a:off x="704528" y="1863045"/>
            <a:ext cx="7992888" cy="0"/>
          </a:xfrm>
          <a:prstGeom prst="line">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26" name="직선 연결선 25"/>
          <p:cNvCxnSpPr/>
          <p:nvPr/>
        </p:nvCxnSpPr>
        <p:spPr>
          <a:xfrm flipV="1">
            <a:off x="8695634" y="1201998"/>
            <a:ext cx="454599" cy="660244"/>
          </a:xfrm>
          <a:prstGeom prst="line">
            <a:avLst/>
          </a:prstGeom>
          <a:ln>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3" name="직사각형 12"/>
          <p:cNvSpPr/>
          <p:nvPr/>
        </p:nvSpPr>
        <p:spPr>
          <a:xfrm>
            <a:off x="2360712" y="1916832"/>
            <a:ext cx="6480720" cy="432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Rix고딕 B"/>
              <a:cs typeface="+mn-cs"/>
            </a:endParaRPr>
          </a:p>
        </p:txBody>
      </p:sp>
      <p:grpSp>
        <p:nvGrpSpPr>
          <p:cNvPr id="16" name="그룹 15"/>
          <p:cNvGrpSpPr/>
          <p:nvPr/>
        </p:nvGrpSpPr>
        <p:grpSpPr>
          <a:xfrm>
            <a:off x="2504728" y="1219473"/>
            <a:ext cx="5544616" cy="1528356"/>
            <a:chOff x="2360712" y="1155973"/>
            <a:chExt cx="5544616" cy="1528356"/>
          </a:xfrm>
        </p:grpSpPr>
        <p:sp>
          <p:nvSpPr>
            <p:cNvPr id="17" name="TextBox 16"/>
            <p:cNvSpPr txBox="1"/>
            <p:nvPr/>
          </p:nvSpPr>
          <p:spPr>
            <a:xfrm>
              <a:off x="2360712" y="1853332"/>
              <a:ext cx="5544616" cy="830997"/>
            </a:xfrm>
            <a:prstGeom prst="rect">
              <a:avLst/>
            </a:prstGeom>
            <a:noFill/>
          </p:spPr>
          <p:txBody>
            <a:bodyPr wrap="square" rtlCol="0">
              <a:spAutoFit/>
            </a:bodyPr>
            <a:lstStyle/>
            <a:p>
              <a:pPr marL="457200" marR="0" lvl="0" indent="-4572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kumimoji="0" lang="en-US" altLang="ko-KR" sz="1600" b="0" i="0" u="none" strike="noStrike" kern="1200" cap="none" spc="0" normalizeH="0" baseline="0" noProof="0" smtClean="0">
                  <a:ln>
                    <a:solidFill>
                      <a:srgbClr val="4897C9">
                        <a:lumMod val="60000"/>
                        <a:lumOff val="40000"/>
                        <a:alpha val="0"/>
                      </a:srgbClr>
                    </a:solidFill>
                  </a:ln>
                  <a:solidFill>
                    <a:prstClr val="black">
                      <a:lumMod val="65000"/>
                      <a:lumOff val="35000"/>
                    </a:prstClr>
                  </a:solidFill>
                  <a:effectLst/>
                  <a:uLnTx/>
                  <a:uFillTx/>
                  <a:latin typeface="휴먼엑스포" panose="02030504000101010101" pitchFamily="18" charset="-127"/>
                  <a:ea typeface="휴먼엑스포" panose="02030504000101010101" pitchFamily="18" charset="-127"/>
                  <a:cs typeface="+mn-cs"/>
                </a:rPr>
                <a:t>Bayesian algorithm</a:t>
              </a:r>
            </a:p>
            <a:p>
              <a:pPr marL="457200" marR="0" lvl="0" indent="-457200" algn="l" defTabSz="914400" rtl="0" eaLnBrk="1" fontAlgn="auto" latinLnBrk="1" hangingPunct="1">
                <a:lnSpc>
                  <a:spcPct val="150000"/>
                </a:lnSpc>
                <a:spcBef>
                  <a:spcPts val="0"/>
                </a:spcBef>
                <a:spcAft>
                  <a:spcPts val="0"/>
                </a:spcAft>
                <a:buClrTx/>
                <a:buSzTx/>
                <a:buFont typeface="Wingdings" panose="05000000000000000000" pitchFamily="2" charset="2"/>
                <a:buChar char="§"/>
                <a:tabLst/>
                <a:defRPr/>
              </a:pPr>
              <a:r>
                <a:rPr kumimoji="0" lang="en-US" altLang="ko-KR" sz="1600" b="0" i="0" u="none" strike="noStrike" kern="1200" cap="none" spc="0" normalizeH="0" baseline="0" noProof="0" smtClean="0">
                  <a:ln>
                    <a:solidFill>
                      <a:srgbClr val="4897C9">
                        <a:lumMod val="60000"/>
                        <a:lumOff val="40000"/>
                        <a:alpha val="0"/>
                      </a:srgbClr>
                    </a:solidFill>
                  </a:ln>
                  <a:solidFill>
                    <a:prstClr val="black">
                      <a:lumMod val="65000"/>
                      <a:lumOff val="35000"/>
                    </a:prstClr>
                  </a:solidFill>
                  <a:effectLst/>
                  <a:uLnTx/>
                  <a:uFillTx/>
                  <a:latin typeface="휴먼엑스포" panose="02030504000101010101" pitchFamily="18" charset="-127"/>
                  <a:ea typeface="휴먼엑스포" panose="02030504000101010101" pitchFamily="18" charset="-127"/>
                  <a:cs typeface="+mn-cs"/>
                </a:rPr>
                <a:t>Support Vector Machine</a:t>
              </a:r>
            </a:p>
          </p:txBody>
        </p:sp>
        <p:sp>
          <p:nvSpPr>
            <p:cNvPr id="18" name="TextBox 17"/>
            <p:cNvSpPr txBox="1"/>
            <p:nvPr/>
          </p:nvSpPr>
          <p:spPr>
            <a:xfrm>
              <a:off x="5157274" y="1155973"/>
              <a:ext cx="434735" cy="569387"/>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100" b="0" i="0" u="none" strike="noStrike" kern="1200" cap="none" spc="0" normalizeH="0" baseline="0" noProof="0" smtClean="0">
                  <a:ln>
                    <a:solidFill>
                      <a:srgbClr val="4897C9">
                        <a:lumMod val="60000"/>
                        <a:lumOff val="40000"/>
                        <a:alpha val="0"/>
                      </a:srgbClr>
                    </a:solidFill>
                  </a:ln>
                  <a:solidFill>
                    <a:srgbClr val="00B0F0"/>
                  </a:solidFill>
                  <a:effectLst/>
                  <a:uLnTx/>
                  <a:uFillTx/>
                  <a:latin typeface="HY울릉도M" panose="02030600000101010101" pitchFamily="18" charset="-127"/>
                  <a:ea typeface="HY울릉도M" panose="02030600000101010101" pitchFamily="18" charset="-127"/>
                  <a:cs typeface="+mn-cs"/>
                </a:rPr>
                <a:t>1</a:t>
              </a:r>
              <a:endParaRPr kumimoji="0" lang="ko-KR" altLang="en-US" sz="3100" b="0" i="0" u="none" strike="noStrike" kern="1200" cap="none" spc="0" normalizeH="0" baseline="0" noProof="0">
                <a:ln>
                  <a:solidFill>
                    <a:srgbClr val="4897C9">
                      <a:lumMod val="60000"/>
                      <a:lumOff val="40000"/>
                      <a:alpha val="0"/>
                    </a:srgbClr>
                  </a:solidFill>
                </a:ln>
                <a:solidFill>
                  <a:srgbClr val="00B0F0"/>
                </a:solidFill>
                <a:effectLst/>
                <a:uLnTx/>
                <a:uFillTx/>
                <a:latin typeface="HY울릉도M" panose="02030600000101010101" pitchFamily="18" charset="-127"/>
                <a:ea typeface="HY울릉도M" panose="02030600000101010101" pitchFamily="18" charset="-127"/>
                <a:cs typeface="+mn-cs"/>
              </a:endParaRPr>
            </a:p>
          </p:txBody>
        </p:sp>
      </p:grpSp>
      <p:sp>
        <p:nvSpPr>
          <p:cNvPr id="19" name="TextBox 18"/>
          <p:cNvSpPr txBox="1"/>
          <p:nvPr/>
        </p:nvSpPr>
        <p:spPr>
          <a:xfrm>
            <a:off x="704528" y="1124744"/>
            <a:ext cx="6696744" cy="707886"/>
          </a:xfrm>
          <a:prstGeom prst="rect">
            <a:avLst/>
          </a:prstGeom>
          <a:solidFill>
            <a:schemeClr val="bg1"/>
          </a:solidFill>
        </p:spPr>
        <p:txBody>
          <a:bodyPr wrap="square" rtlCol="0">
            <a:spAutoFit/>
          </a:bodyP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smtClean="0">
                <a:ln>
                  <a:noFill/>
                </a:ln>
                <a:solidFill>
                  <a:prstClr val="black"/>
                </a:solidFill>
                <a:effectLst/>
                <a:uLnTx/>
                <a:uFillTx/>
                <a:latin typeface="Calibri" panose="020F0502020204030204" pitchFamily="34" charset="0"/>
                <a:cs typeface="Calibri" panose="020F0502020204030204" pitchFamily="34" charset="0"/>
              </a:rPr>
              <a:t>3. Supervised Learning</a:t>
            </a:r>
            <a:endParaRPr kumimoji="0" lang="ko-KR" altLang="en-US" sz="4000" b="1"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627804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p:cNvSpPr>
            <a:spLocks noGrp="1"/>
          </p:cNvSpPr>
          <p:nvPr>
            <p:ph type="title"/>
          </p:nvPr>
        </p:nvSpPr>
        <p:spPr>
          <a:xfrm>
            <a:off x="780528" y="786535"/>
            <a:ext cx="9125472" cy="307777"/>
          </a:xfrm>
        </p:spPr>
        <p:txBody>
          <a:bodyPr/>
          <a:lstStyle/>
          <a:p>
            <a:r>
              <a:rPr lang="en-US" altLang="ko-KR" sz="2000" smtClean="0"/>
              <a:t>Frequentist vs. Bayseian</a:t>
            </a:r>
            <a:endParaRPr lang="en-US" altLang="ko-KR" sz="2000" dirty="0"/>
          </a:p>
        </p:txBody>
      </p:sp>
      <p:sp>
        <p:nvSpPr>
          <p:cNvPr id="63" name="AutoShape 2" descr="data:image/png;base64,iVBORw0KGgoAAAANSUhEUgAAAXwAAAENCAYAAAAMmd6uAAAAOXRFWHRTb2Z0d2FyZQBNYXRwbG90bGliIHZlcnNpb24zLjQuMywgaHR0cHM6Ly9tYXRwbG90bGliLm9yZy/MnkTPAAAACXBIWXMAAAsTAAALEwEAmpwYAAAzRUlEQVR4nO3dd3yUVdr/8c81JZl0WqSFqoJgCFWqFAFFRVFQxIbC7qqsurq7Vn67a+Fxd3V1V322iNhQxC64KviIINVGE+nFQpPe09tcvz9mAiEkpE1mJpnr/XrNazIz99z3lUC+c+ec+5wjqooxxpi6zxHqAowxxgSHBb4xxkQIC3xjjIkQFvjGGBMhLPCNMSZCWOAbY0yECGrgi8jvRGSdiKwVkTdFxBPM4xtjTCQLWuCLSHPgLqCHqqYCTuDaYB3fGGMiXbCbdFxAjIi4gFhgV5CPb4wxEcsVrAOp6s8i8hSwHcgG5qjqnJLbicitwK0AcXFx3c8555xglWiMMbXeihUrDqhqcmmvSbCmVhCR+sD7wBjgCPAu8J6qvl7We3r06KHLly8PSn3GGFMXiMgKVe1R2mvBbNIZCvykqvtVNR+YAfQN4vGNMSaiBTPwtwO9RSRWRAQYAmwI4vGNMSaiBS3wVfUb4D1gJbDGf+wpwTq+McZEuqB12gKo6sPAw8E8pjGmevLz89m5cyc5OTmhLsUU4/F4SElJwe12V/g9QQ18Y0zts3PnThISEmjdujW+1lgTaqrKwYMH2blzJ23atKnw+2xqBWPMaeXk5NCwYUML+zAiIjRs2LDSf3VZ4BtjymVhH36q8m9igW+MMRHCAt8YE9ZmzpxJly5dTro5HA4++eSTUJdWYePGjeO9994LdRnWaWuMCW8jR45k5MiRxx9PmTKF6dOnM2zYsAq9X1VRVRwOO7+1n4AxptbYvHkzkyZNYtq0accD/Mknn+S8884jLS2Nhx/2XfW9detWOnTowO233063bt3YsWMH9913H6mpqXTq1Im333671P3n5OQwfvx4OnXqRNeuXZk/fz4AU6dOZdSoUVx88cWcffbZ3H///cffM2fOHPr06UO3bt0YPXo0GRkZp/0e5s2bR9euXenUqRO/+MUvyM3NBeDBBx+kY8eOpKWlce+99wLw7rvvkpqaSufOnRkwYED1fnhw4tMvHG/du3dXY0xorV+//sSDDdTMrQLy8vK0e/fu+uabbx5/7tNPP9VbbrlFvV6vFhYW6vDhw3XhwoX6008/qYjoV199paqq7733ng4dOlQLCgp0z5492qJFC921a9cpx3jqqad03Lhxvm91wwZt0aKFZmdn6yuvvKJt2rTRI0eOaHZ2trZs2VK3b9+u+/fv1/79+2tGRoaqqj7++OP66KOPnrLfm2++Wd99913Nzs7WlJQU3bRpk6qqjh07Vp9++mk9ePCgtmvXTr1er6qqHj58WFVVU1NTdefOnSc9V+a/jR+wXMvIVDvDN8bUCn/6058499xzufbaE8tozJkzhzlz5tC1a1e6devGxo0b2bJlCwCtWrWid+/eACxZsoTrrrsOp9NJ48aNGThwIMuWLTvlGEuWLGHs2LEAnHPOObRq1YrNmzcDMGTIEJKSkvB4PHTs2JFt27bx9ddfs379evr160eXLl149dVX2bZtW5nfw6ZNm2jTpg3t2rUD4Oabb2bRokUkJibi8Xj41a9+xYwZM4iNjQWgX79+jBs3jhdeeIHCwsJq/wytDd8YU3HnBGd23ZIWLFjA+++/z8qVK096XlWZOHEit91220nPb926lbi4uJO2K82///1vXnjhBQBmz55d5nYA0dHRx792Op0UFBSgqlx44YW8+eabFfo+ytq/y+Vi6dKlzJs3j7feeot//etffP7550yePJlvvvmGWbNm0aVLF1atWkXDhg0rdKzS2Bm+MSasHT58mPHjx/Paa6+RkJBw0mvDhg3j5ZdfPt5u/vPPP7Nv375T9jFgwADefvttCgsL2b9/P4sWLaJnz57ccccdrFq1ilWrVtGsWTMGDBjA9OnTAV9/wfbt22nfvn2ZtfXu3ZsvvviC77//HoCsrKzjfxGU5pxzzmHr1q3Ht582bRoDBw4kIyODo0ePcumll/LMM8+watUqAH744Qd69erFpEmTaNSoETt27Kj4D64UdoZvjAlrkydPZt++ffz6178+6fmJEycyZswYNmzYQJ8+fQCIj4/n9ddfx+l0nrTtyJEj+eqrr+jcuTMiwt/+9jeaNGlyyrFuv/12JkyYQKdOnXC5XEydOvWkM/uSkpOTmTp1Ktddd93xztfHHnvseJNNSR6Ph1deeYXRo0dTUFDAeeedx4QJEzh06BBXXHEFOTk5qCpPP/00APfddx9btmxBVRkyZAidO3eu+A+uFEFbAKUqbAEUY0Jvw4YNdOjQIdRlmFKU9m8TLgugGGOMCSELfGOMiRAW+MYYEyEs8I0xJkJY4BtjTIQIWuCLSHsRWVXsdkxEfhus4xtjTKQL5iLmm1S1i6p2AboDWcDMYB3fGFN7xcfHn/R46tSp3HnnnYDvOv3XXnutRo8fLtMbV1eoBl4NAX5Q1bInnTDGmAqYMGFCqEuoNULVhn8tULHJJ4wx5jQeeeQRnnrqKQAGDRrEAw88QM+ePWnXrh2LFy8GfFMeXHPNNaSlpTFmzBh69epF0aDOWjW9cTUF/QxfRKKAEcDEMl6/FbgVoGXLlkGszBhTHnn00RrZr/rnsS9LdnY2Xbp0Of740KFDjBgxotRtCwoKWLp0KbNnz+bRRx9l7ty5/Oc//6F+/fqsXr2atWvXHt/XgQMHeOyxx5g7dy5xcXE88cQT/OMf/+Chhx4qdd85OTmMGzeOefPm0a5dO2666Saee+45brrpJmbOnMnGjRsREY4cOQLApEmT+PTTT2nevPnx50IpFGf4lwArVXVvaS+q6hRV7aGqPZKTk4NcmjEmHMXExByf5GzVqlVMmjSpzG1HjRoFQPfu3dm6dSvgm/a4aFrl1NRU0tLSAGrd9MbVFYo2/Ouw5hxjaqXyzsTDQdFkZ0VTGEPZ0xLXtumNqyuoZ/giEgtcCMwI5nGNMZHt/PPP55133gFg/fr1rFmzBqh90xtXV1DP8FU1Cwjdx5sxJiLdfvvt3HzzzaSlpdG1a1fS0tJISkqqddMbV5dNj2yMOa26MD1yYWEh+fn5eDwefvjhB4YMGcLmzZuJiooKdWnVUtnpkW0BFGNMnZeVlcUFF1xAfn4+qspzzz1X68O+KizwjTF1XkJCAtZaYJOnGWNMxLDAN8aYCGGBb4wxEcIC3xhjIoQFvjEm7JWcHrm6tm7dSmpqakD3WRtY4BtjTISwwDfG1EqrVq2id+/epKWlMXLkSA4fPgzAsmXLSEtLo0+fPtx3333lnsnn5OQwfvx4OnXqRNeuXZk/fz4A69ato2fPnnTp0oW0tDS2bNlCZmYmw4cPp3PnzqSmpvL222/X+PcZSHYdvjGmwm75z6Ea2e8Ltzeo9Htuuukm/vnPfzJw4EAeeughHn30UZ555hnGjx/PlClT6Nu3Lw8++GC5+/n3v/8NwJo1a9i4cSMXXXQRmzdvZvLkydx9993ccMMN5OXlUVhYyOzZs2nWrBmzZs0C4OjRo5WuO5TsDN8YU+scPXqUI0eOMHDgQODENMVHjhwhPT2dvn37AnD99deXu68lS5YwduxYwDc5WqtWrdi8eTN9+vThL3/5C0888QTbtm0jJiaGTp06MXfuXB544AEWL15MUlJSzX2TNcDO8I0xFVaVM/FgqsrcYGW95/rrr6dXr17MmjWLYcOG8eKLLzJ48GBWrFjB7NmzmThxIhdddFGZi6WEIzvDN8bUOklJSdSvX//4EoZF0xTXr1+fhIQEvv76awDeeuutcvc1YMAApk+fDsDmzZvZvn077du358cff6Rt27bcddddjBgxgtWrV7Nr1y5iY2O58cYbuffee1m5cmXNfZM1wM7wjTFhLysri5SUlOOPf//73/Pqq68yYcIEsrKyaNu2La+88goAL730ErfccgtxcXEMGjSo3GaX22+/nQkTJtCpUydcLhdTp04lOjqat99+m9dffx23202TJk146KGHWLZsGffddx8OhwO3281zzz1Xo993oNn0yMaY06pt0yNnZGQcv27/8ccfZ/fu3Tz77LMhrqpm2PTIxpiINmvWLP76179SUFBAq1atmDp1aqhLChsW+MaYOmXMmDGMGTMm1GWEJeu0NcaUK5ybfiNVVf5Ngr2IeT0ReU9ENorIBhHpE8zjG2Mqz+PxcPDgQQv9MKKqHDx4EI/HU6n3BbtJ51ng/1T1ahGJAmKDfHxjTCWlpKSwc+dO9u/fH+pSTDEej+ekK5cqImiBLyKJwABgHICq5gF5wTq+MaZq3G43bdq0CXUZJgCC2aTTFtgPvCIi34rIiyISV3IjEblVRJaLyHI7ozDGmMAJZuC7gG7Ac6raFcgETpnZSFWnqGoPVe2RnJwcxPKMMaZuC2bg7wR2quo3/sfv4fsAMMYYEwRBC3xV3QPsEJH2/qeGAOtr4lj5BXY1gTHGlBTs6/B/A0wXkdVAF+AvgT5AeraXv7x/jE9WZgd618YYU6sF9bJMVV0FlDrHQ6B8v7uAnw8WMuNgNg6BYV1javJwxhhTa9S5kbZd20Zx8wVxCPDeV9nMWWVn+sYYA3Uw8AH6dYhm7CDfFZ/vfpnN3O9yQlyRMcaEXp0MfID+HaMZO8g3kPftL7KYt9pC3xgT2eps4AMM6OjhhgG+0H9rSRbz11joG2MiV50OfIBBqR6u7+8L/TcWZ7FgrYW+MSYy1fnAB7igk4drz/eF/vRFWSxcZ6FvjIk8ERH4AEPSPIzp5wv91xdmsWi9hb4xJrJETOADDO3s4Rp/6E9bkMViC31jTASJqMAHuLCzh9F9fYOxpi3IYsmG3BBXZIwxwRFxgQ9wUZcYru4TgwKvzc/kCwt9Y0wEiMjAB9+UC1f5Q//V+Zl8udFC3xhTt0Vs4ANc3DWGUb19oT/1cwt9Y0zdFtGBD3BJtxhG9joR+l9tstA3xtRNER/4AJd2j+FKf+i/Mi+Try30jTF1kAW+3/DuMVzZ0xf6L1voG2PqIAv8Yob3iOGKotD/PJOvN1voG2PqjqAugFIbXNbDd43+f5dm8/K8TAB6t4sOZUnGGBMQdoZfist6xDDivBhU/c07dqZvjKkDgnqGLyJbgXSgEChQ1Rpd7rA6Lj/Pd6b/4TI70zfG1A2hOMO/QFW71GTYL962jbzCwmrv5/Lz7EzfGFN3VDrwRSRORJw1UUwgfLdnD0OnTaP3iy+y8cCBau/PQt8YU1eUG/gi4hCR60VklojsAzYCu0VknYg8KSJnV+J4CswRkRUicmsZx7tVRJaLyPL9+/dXYtc++V4vzRMS+HbPHro9/zxTVqxAVSu9n+JOCX27ZNMYUwtJeWEoIguBucB/gbWq6vU/3wC4ALgemKmqr5d7MJFmqrpLRM4APgN+o6qLytq+R48eunz58gp/M0WO5eZy5+zZTFu9GoCR55zDC5dfTsPY2Ervq7iPl2fz36XZiMAvBsfRu7216RtjwouIrCirybwige9W1fzqblPKex4BMlT1qbK2qWrgF3ljzRp+PWsWx3JzaZaQwGtXXsmQtm2rvD8oFvrA+CFx9LHQN8aEkdMFfrlNOiWDvLQ2/IqEvf99CUVfAxcBa8t7X3Vc36kT302YQL8WLdiVns6F06Zx/2efVatD97IeJ0bkvjLPJlwzxtQewWzDbwwsEZHvgKXALFX9v6qXXjGt69VjwbhxPDpoEA4RnvzyS/q89BKbqtGhO7zHibl3pn6eyRcW+saYWiCobfiVVd0mnZK+2rGDG2bM4KcjR4h1u3lm2DB+1a0bIlKl/c1ekc3Mb3zNOzdfEEe/Dta8Y4wJrbBsw6+IQAc++Dp075g9m9cD1KH7ycpsZnztC/2xg+Lo39FC3xgTOgFpwxeRZ6SMU+GaCPuakhgdzbSRI5k+ahSJ0dHM3LiRtMmTmffjj1Xa3yXdTqyc9dqCTBbZwujGmDBVmYFXGcCH/g5XROQiEfmiZsqqedd36sSq226jbwA6dC/u6lsjF3wLoy9cZ6FvjAk/FQ58Vf0j8CawQESWAPcAD9ZUYcHQpn59Fo4bxyMDByLFOnSrMkJ3WNcYRvf1hf7rC7OYv9ZC3xgTXioc+CIyBLgFyASSgbtUdXFNFRYsLoeDhwcNYvH48bSuV4+Vu3dXeYTuRV1iGNPP1xfwxqIsPl9joW+MCR+VadL5A/AnVR0EXA28LSKDa6SqEOjbogWrbruNG9PSyC4o4LaPP+aqd97hYFZWpfYztLOH6/r7Qv/NxVnM/c5C3xgTHsq9SqfMN4o0Bd5X1b6BLemEmrhKpyICMUJ3wdocpi/yfViM7hvDRV1iaqJUY4w5SbWu0jnNlTm7gSGn26a2CkSH7qBUD2MH+s703/0ym09WZtdUucYYUyEVadL5XER+IyItiz8pIlFAHxF5Fbi5RqoLobI6dCszQnfAuR5uviAOAWZ8nc2s5Rb6xpjQqUjgb8G3QtVMEdklIutF5Ef/89cBT6vq1BqsMWRK7dCdMoUXKtGhe36HaMYN9oX+B0uz+XBZdrWnazbGmKqoyEjbtaqaKiIrgZ74rtDJVtUjNV1cqNrwS1PdEbpfb87l5XmZqMKl3T1c2TOmylM6GGNMWarVhg98KiJf4Zv87CagGRBxl56UNUL3859+qtD7e7eL5pahcTgEZq/I4f2v7EzfGBNcFZla4R7gBnzNOm2APwFr/LNlvl3D9YWdkh26Q197jQcq2KF73tnR3HpRPE4HfLoqh3e+yLLQN8YETYUvyxSRdqq6udjjeCBVVb+uqeLCqUmnpAKvlz8vWsSkRYvwqtK9aVOmjxpF+0aNyn3vtz/m8fycDAq9cEFqNNf2j8VhzTvGmACobpMOAMXD3v84oybDPtwV79BtU68eK/wdui+uXFnuWXvXtlHcfnE8LgfMX5vL9IVZeO1M3xhTwyoz0taUom+LFqyaMIEb09LIys/nlo8+4up33y13hG5a6yjuvDQBtxMWrc9l6ueZeL0W+saYmlPlwBeRpiJik79zaofujA0b6FyBDt1zW7r5zfAEolzw1aY8XpqXSaGFvjGmhlTnDH8asFFEylyEPNIUraHbt0ULfq5gh26HFDd3X5ZAtBuWbsnjhc8yKCi00DfGBF6VA19VhwJtgVcq8z4RcYrItyLycVWPHc5a16t30gjdv335JX3LGaHbrpmb312eSEyUsOKHfCZ/mkG+hb4xJsCq1YavPusq+ba7gQ3VOW64KzlCtyIdumc2cXHPiARio4Xvtubz79kZ5BVY6BtjAqdagS8i4yu5fQowHHixOsetLYqmXL6hU6eTOnQPZZc+p06rM1zce0UCCTHCuh35/O+sdHLyLfSNMYFR3at0Hq3k9s8A9wPesjYQkVtFZLmILN+/f391agsLSR4Pr48adVKHbtpzzzG/jA7dFo1c3HtFIkmxwqafC3j2o3Sycsv8cRljTIVVZHrk1WXc1uCbbqFCROQyYJ+qrjjddqo6RVV7qGqP5OTkiu4+7BUfoftzejpDXnuNB+fOLbVDt1kDJ/ddmUiDeAff7yngHx+mk5ljoW+MqZ6KTJ62FxgGHC75EvClqjar0IFE/gqMBQoAD5AIzFDVG8t6TziPtK2q0kbovnHVVbRr2PCUbQ8cK+TvH6Zz4JiXlIZOfnd5AomxNnTCGFO26o60/RiIV9VtJW5bgQUVLUJVJ6pqiqq2Bq4FPj9d2NdVpXXodn3++VI7dBslOrn/ykSa1HOw82AhT35wjMMZdqZvjKmaikye9ktVXVLGa9cHvqTIUNEO3frxDu67MpHmDZzsOeLlyQ+OceBYxVfeMsaYIiFpH1DVBap6WSiOHU6KOnRfHzmShKio4x26JUfoJsY6uPfKBFolO9l/zMvfZqaz54iFvjGmcqxBOAzckJbGdxMm0CclpcwRuvEeB78fkcBZTVwczvTy5Mxj7DxYEMKqjTG1TaUCX0QGF783gdOmfn0WjR9/0gjdkmvoxkY7+O3lCXRIcXEsW3nqg3S27rPQN8ZUTGXP8J8qcW8CqKw1dIt36Ea7hd9cmkDn1m4yc5W///cYm3flh7hyY0xtUNUmHVutowaV1aFbNOWy2yVMGBbPeWdFkZMPz36cztrteSGu2hgT7qwNP0yV1qFbfMpll1P41dA4zu8QTV4B/Gt2Bit+sNA3xpTNAj/Mna5D1+EQbhoUy9C0aAq98PycDL7cmBvqko0xYcoCvxYo6tB9uJQpl0WEa/rFclkPD6rwyueZfL4mJ9QlG2PCUGUDP8N/nx7oQszpuRwOHhk0iEXjxtEqKemkKZcBrugZy+i+MQC8uTiLWcuzy11b1xgTWSoV+Ko6oPi9Cb5+LVvy3YQJXF9Kh+5FXWIYOygWAT5Yms17X1noG2NOsCadWijJ42H6qFFMK6VDd0BHD7dcGIfTAXNW5TBtQZYtjm6MASzwa7Uby+jQ7dzWxR2XxBPlgsUbcpnyWaatk2uMqXjgi8hcEelck8WYyiurQzc6Pp27L0vwr5Obxz9np5Nrq2cZE9Eqc4Z/P/C0iLwiIk1rqiBTecU7dItPubxozxruGRFPQoywfkcB//jwmC2kYkwEq3Dgq+pKVR2Mb378/xORh0UkpuZKM5XVr2XLU0bo3rNgJrddEkWDeAc/7i3kbx+kcyTTQt+YSFTZydME2AQ8B/wG2CIiY2uiMFM1RSN0izp039+wgSFvPM+AHkdoUs/BrkOFPD7jGHttemVjIk5l2vCXAD8DTwPNgXHAIKCniEypieJM1d2YlsaqYh26l7/7KrkNv6XVGU4Opnt5YuYxtu+3mTaNiSTlrml7fEORVGCdlvIGEdmgqh0CXVxdXNM22Aq8Xh5btIj/8a+he16TFEY0upJtewWPG+68NIH2zd2hLtMYEyDVWtPW34yDqq4tLez9hlejPlODSo7QXbZnJ09seoEGDTLJyYdnPkpnpU26ZkxEqEiTznwR+Y2ItCz+pIhEichgEXkVKHfkrYh4RGSpiHwnIutE5NGqFm0qr/gI3Yz8XJ7c9Ao5nh0UeGHynAwWrbP5d4yp6yoS+BcDhcCbIrJLRNaLyI/AFuA64GlVnVqB/eQCg1W1M9AFuFhEeletbFMVxUfoxke5eX3HB2zJ/xZVmLYwi49t/h1j6jRXeRuoag7wH+A/IuIGGgHZqnqkMgfyNwcVTb7m9t8sXULgxrQ0+rVowQ0zZrBw5xL2eg5zfsIF/HdpNkczvVzXPxaHw9a4Maauqezkafmqurso7EXki8q8X0ScIrIK2Ad8pqrflLLNrSKyXESW79+/vzK7N5VQfITu5tz1zD36CV4KWbAul+fnZJBfYJ/FxtQ11Z1Lp1llNlbVQlXtAqTgu5wztZRtpqhqD1XtkZycXM3yzOkU79DVmAPMPvIBeZrLyh/zefqjdBuVa0wdU5GrdP7pP+vuIyIJJV6u0mmg/y+EBfj6B0yIFXXoDj6nIR8dfp/Mwgy27C7gLzOOcijdBmgZU1dU5Ax/DZAGPA5sFZGfRORDEfkzUPIDoEwikiwi9fxfxwBDgY2VL9nUhKIO3f8dMYB5mR9wuOAg+44oj7xzmJ0HbYCWMXVBRTptTxpFKyIp+D4AOgGfVuJYTYFXRcSJ74PmHVX9uBLvN0FwY1oafVu0YOz7H5GT0ZWmNGfSu4e469IkUltGh7o8Y0w1VHikbSjYSNvQKfB6mTR/EV+ujqVN9Fl48XJ5b+HKbg1DXZox5jSqNdLWRCaXw8GkIYN4eFQTthWux4GDWV8Lkz76Aa/XOnONqY0s8M1p9W/Vkndu6UFu/BZUlR076jNu6lr2Z2aFujRjTCVZ4Jty1fN4eO2mXpzb4RCFWkB0Tgq3vPw9c7b8FOrSjDGVYIFvKux3g89m3IUuCsgl2ZnC5Nl53P/JQvIK7dJNY2oDC3xTKQPaNeDP1zXCGZVLQ3cyO79vw5CX3mfzwYOhLs0YUw4LfFNpzeq7eerGxpzRoJA4Zzxt8wYw/KVPeGnlSpt8zZgwZoFvqiTe4+CR0Y3o2tZJlCOKAXEX84/PtjH63Xc5lJ0d6vKMMaWwwDdV5nYKvx6WyGU9PDjEQd+EgezacQadn5vM/J+sQ9eYcGOBb6pFRLiiZyy/HBKH0wHnxqRxrmMQF097i4lz51qHrjFhxALfBETv9tHcc0UCcR6hRVQrLq83mn9/tYZ+L7/MFuvQNSYsWOCbgDm7qZs/XJVI0/pO6rsaMLLBGHbuh67PP8/L335rHbrGhJgFvgmo5CQnE69KJLWlmyjxMLzeSFKc7fjlhx9yzXvvWYeuMSFkgW8CLiZK+M2l8VzY2YPgoH/CYAYkDuL99RvoPHkyC7ZuDXWJxkQkC3xTIxwO4Zp+sYy7IA6XA9pFd2LMGdewPz2Xwa++ysS5c8m3Dl1jgsoC39Sofh18nbkJMUK8nsG4pjfTwNWIx7/4gr7WoWtMUFngmxp3VlM3f7w6kZbJTgrzoxnd6FrOq9eJ5bt2WYeuMUFkgW+CokGCkwdGJtLr7CgKCoXO7kHc1PpysvILjnfoHrYOXWNqlAW+CZool/DLoXFc3ScGEYjKbM297X5Fg6h43lu/nrTJk1loHbrG1JigBb6ItBCR+SKyQUTWicjdwTq2CR8iwrCuMfz2sgTiPcLhwx5+0Xw8A5t1ZOexY1xgHbrG1JhgnuEXAPeoagegN3CHiHQM4vFNGOnYws0frk6kZSMnRzKgow7h3s4jEBHr0DWmhgQt8FV1t6qu9H+dDmwAmgfr+Cb8NEp08sCoRPqeE0V+ARzZ1Yonut9K66T61qFrTA2QUPwyiUhrYBGQqqrHSrx2K3ArQMuWLbtv27Yt6PWZ4FJVFq/P5c3FWRR4oUUjB5tYwhsbVgBwdceOTLnsMurHxIS4UmPCn4isUNUepb4W7MAXkXhgIfBnVZ1xum179Oihy5cvD05hJuR+2lvA5E8zOJThJS5aaHPmPv701QzS8/JISUxk2siRDGrdOtRlGhPWThf4Qb1KR0TcwPvA9PLC3kSeNo1d/OmaRDq1dJOZq6xdn8wzfW6jd/MW7Dx2zEboGlNNwbxKR4CXgA2q+o9gHdfULvEeB3cOj+fKXr5LN79aD1c0uIo/9BliHbrGVFMwz/D7AWOBwSKyyn+7NIjHN7WEQ4Th3WO4Z0QC9eKEH/YUkrnzXKZf8ktaJiUd79B9xTp0jamUkHTaVpS14Zv0bC8vzc1k3Y58APqf6+L/9s/lzXVrABjdsSPPW4euMceFTRu+MZWVEOPgrsviGdU7BqcDFq8roIN3CM8Pu5qEqCje9Y/QtSmXjSmfBb4Jew4RLukWw/0jE2mU6GD7gUJWr27KqxfeRu/mKdaha0wFWeCbWqNtYxd/Gp1Iz7OjyC2A2UthbMo1/LHfBdaha0wFWOCbWiU22sEtF8bzyyFxeNzw7Y/55PzciTeGn9yhayN0jTmVBb6plXq3j+aha5I4s4mLI5nK3G9ieLTzL7j23DQy8/NtymVjSmGBb2qt5CQn912ZwJW9fB26X2wo4MzcC/jXkGtIiIqyKZeNKcEC39RqTofvmv2JVyXStL6TvUe9fLemMU/3vo0+zVsen3L5/82bZx26JuJZ4Js6oVWyr0N3WBcPKHy9AYbGjeSB84YhIvx1yRLr0DURzwLf1Blul3B131juH5nAGUkOdh/2cmhbO/7e8xZaJzWwDl0T8SzwTZ1zVlM3D12TxEVdPACs+zGaaxvdyPXtzrcOXRPRLPBNnRTtFkb3jeXBUb62/QPHlNjDXflj6njqF1tD10bomkhigW/qtLb+KZcvP893Jc+evfHc1Hg8FzXpZSN0TcSxwDd1ntspjDgvhoevSeKsJi4yc6BlYU9ub3Uzic56NkLXRAwLfBMxmjZwct/IBG4aFEdctJCXlciYRjdyQYMBfLtrn3XomjrPAt9EFIcI/TtG8z/XJ9GnfRRer3CmszM3Nx5HI2nBLz/8kDHWoWvqKJsP30S073fnM31RFjsP+trw9+Tv5Iv0hcTFFfD6yJEMtDV0TS1j8+EbU4azmrr54+hErusfS2y00MSdwqgG19HC24WLX3vbRuiaOsXO8I3xy8jx8uHSbBasy0UVcr25rMpaRky9/Uy/eiRnNWgQ6hKNKVdYnOGLyMsisk9E1gbrmMZURrzHwfUD4nj4mkQ6tnAR7YimV/z5tMkdzJUvzePlldaha2q3YDbpTAUuDuLxjKmS5g1d/O7yRO6+LJ7G9YQEZxJ94obw8ZJYbpg+n0NZWaEu0ZgqCVrgq+oi4FCwjmdMdaW2jOLRa+tx06BYoqIKaOhKJu5YF255eRvvrNwR6vKMqTRXqAuoERsl1BWYOsIJ9HdArz4e3vvxTj7bfhcNHI357GtYsHord13YlHOaR4e6TGMqJOyu0hGRW0VkuYgs379/f6jLMQaAKGcO15/9FM/2TyU+9i3yvLnkZyXy9/9m8tj7h9i8Kz/UJRpTrqBepSMirYGPVTW1ItvbVTomLG0U5u5O5a9r/0mKtCfK4TvDP7upi0u7ezi3hRsR+yvThEZYXKVjTF0ytOla3r+lN7lnfMPKzG/I9eayZXcBz36cwWPvHmPZllwKvXZFjwkvwbws803gK6C9iOwUkV8G69jG1IR6Hg9vjr6Cuy9qxkfp01ma8QW5ms32A4VM+SyTP0w/ytzvcsjJs+A34cEGXhlTWUUXBZxz4nfnh0OHuGHGDJb/vId2ng4MaNCHwnzfAiwxUUK/DlEMTvWQnOQMRcUmgpyuSccC35jKKiXwAfILC5m0cCF/WbIErypDmnSnf/2+7Dzge12AtNZuBqVG07GFG4e185saYIFvTCCVEfhFFm3bxtiZM9l+9Chxbjd/7X8FcbmtWPZ9HgVe3zbJiQ76d4ym3znRJMZaV5oJHAt8YwKpnMAHOJKTw4SPP+btdesAGN2xI38fMpw1PwmL1udyMN2X/E4HdG7t5vwOvrN+p8PO+k31WOAbE0gVCHwAVeW1777jzk8+ISMvjxaJibw+ahTnt2jJmu35LNmQy+qt+RRdzJMUK/RuF02f9lE0b1g3x0SammeBb0wgVTDwixR16H7z888IMPH883lk0CDcTidHMr18sTGXLzfmsu+o9/h7Uho66dUuip5nRdEgwTp6TcVZ4BsTSJUMfPB16D66cCF/WbwYBXo2b870UaOOT7msqvy4t4AvN+ax/Ic8snJP7PvMJi56nBlFtzOjaBBv7f3m9CzwjQmkKgR+keIduvFRUfzzkku4uXPnk0bm5hcq67bn8/XmPNZsyyOv4MT725zhpGvbKLq2jaJJPTvzN6eywDcmkKoR+FB6h+7zl11G/ZiYU7bNyVfWbPWd9a/dnn9S+Deu56Bz6yg6t3bTtrELl9M6fI0FvjGBVc3Ah9I7dKeVs4Zubr7vzH/lj3ms2Z5/UrNPTJTQIcXFuS3ddExx0yjRzv4jlQW+MYEUgMAvcroO3dMp9Crf7y5g9dZ8Vm/LY88R70mvn5HkoEOKm3Oau2nXzGXX+kcQC3xjAimAgQ+njtA9r1kz3rjqqkqtoXvgWCHrduSzdns+m34uILvE/D3NGjg5u6mLs5u6OKupi4Z25U+dZYFvTCAFOPCLLN62jRvL6dCtiEKvsm1/IRt25LNpVz4/7Ck4qe0foF6ccGYTF20bu2jT2EXLRi6i3dYHUBdY4BsTSDUU+HBqh+41557L5OHDS+3QraiCQmXrvgK27PbdfthTcFL7P4BDfH8FtEp20irZRctkJykN7UOgNrLANyaQajDwwdehO231au6YPfukEboDWrUKyP69quw97OWHvQX8uLeAn/YWsOtQISWn7xcgOclBSkNf+Ddv4KRZAyfJSQ6bAiKMWeAbE0g1HPhFqtqhWxW5+cqOAwVs2194/H734UIKvadu63JA43pOmtR30rS+g8b1nDROctK4noPYaOscDjULfGMCKUiBD+WP0K1JBYXK7sOF7DhQyK5Dhfx8yHd/KKOUTwG/eI+QnOQgOdFJo0QHjRJ89w0THNSPd+C2sQI1zgLfmEAKYuAXWbRtGzfOmMGOY8eq1aEbCDl5yp4jvvDfe7SQvUe87D1SyL6jhad0DhcnQGKs0CDeF/4N4h3UiztxS4pzUC/WgSfKPhSqwwLfmEAKQeADHM7OZsKsWbwTwA7dQFJVjmYp+44Wsv+YlwPHCjlwzMvBdN/tcKaXisRNtAsSYx0kxjhIiBXffYyQEOMgPkZI8DiI9whxHiHO4yDahS0aX4wFvjGBFKLAh7KnXA5Uh25NKihUjmZ5OZzh5VCG7/5IppfDmcqRTC/HsrwczfKe9q+E0rgcEBvt+wCIjXYQGy3ERgmx0UJMlBATLXjcvvsYt+CJ8j0uuo92C1F16EMjbAJfRC4GngWcwIuq+vjptrfAN2EphIFf5Ht/h+5Sf4funT178tjgwSRGR4espkBQVbLzlGPZyrEsL8eylPQcL+lZXtKzlYwcJSPHe/w+K1cr/QFRGgGiXBDl/wCIdgnRbohyyfGb28WJe6fgdgluJyfu/c+5nOBy+O+dRfcnP+d0+B47nb5FcAK53GVYBL6IOIHNwIXATmAZcJ2qri/rPRb4JiyFQeDDiQ7dx5csoVCVZgkJPHnhhbRv2DCkdQVbQSHk5EFevpCbB7n5Ql6+/77A93xePuQVCPkF/vt8TnxdAIXe0J7dC4rDge8mvvt7r4inZaPKf4CfLvCDuaxOT+B7Vf3RX9RbwBVAmYFvTFjbGNqQcAOPNYPRFzbmtuWX882hFG6YMSOkNdVWguASFy5x48aNS9z+x67jzzs58dgpzuOPfV87cZ70tROH/77oa4c4cPrvHce3ceAUJ4pQ6OWky2B3pqdXKfBPJ5iB3xzYUezxTqBXyY1E5FbgVv/DDBHZVMXjNQIOVPG9Ncnqqhyrq1x7gReLHoRRXScJ67oUyPffskNbT5FGL1b951Vmh04wA7+006FT/iZW1SnAlGofTGR5WX/WhJLVVTlWV+VYXZUTaXUFc1jcTqBFsccpwK4gHt8YYyJaMAN/GXC2iLQRkSjgWuDDIB7fGGMiWtCadFS1QETuBD7Fd1nmy6q6rgYPWe1moRpidVWO1VU5VlflRFRdYT3wyhhjTODY1HbGGBMhLPCNMSZCRETgi8i9IqIi0ijUtQCIyP+IyGoRWSUic0SkWahrAhCRJ0Vko7+2mSJSL9Q1AYjIaBFZJyJeEQnpJXQicrGIbBKR70XkwVDWUpyIvCwi+0RkbahrKU5EWojIfBHZ4P83vDvUNQGIiEdElorId/66Hg11TUVExCki34rIx4Hed50PfBFpgW86h+2hrqWYJ1U1TVW7AB8DD4W4niKfAamqmoZvGoyJIa6nyFpgFLAolEX4pwf5N3AJ0BG4TkQ6hrKmYqYCF4e6iFIUAPeoagegN3BHmPzMcoHBqtoZ6AJcLCK9Q1vScXcDG2pix3U+8IGngfspZZBXqKjqsWIP4wiT2lR1jqoWTUX1Nb6xEiGnqhtUtaojrgPp+PQgqpoHFE0PEnKqugg4FOo6SlLV3aq60v91Or4gax7aqkB9MvwP3f5byH8PRSQFGE6xodOBVKcDX0RGAD+r6nehrqUkEfmziOwAbiB8zvCL+wXwSaiLCDOlTQ8S8vCqLUSkNdAV+CbEpQDHm05WAfuAz1Q1HOp6Bt8JatnLilVDMKdWqBEiMhdoUspLfwD+H3BRcCvyOV1dqvpfVf0D8AcRmQjcCTwcDnX5t/kDvj/FpwejporWFQYqND2IOZWIxAPvA78t8RduyKhqIdDF31c1U0RSVTVkfSAichmwT1VXiMigmjhGrQ98VR1a2vMi0gloA3znX9ggBVgpIj1VdU+o6irFG8AsghT45dUlIjcDlwFDNIiDNCrx8wolmx6kCkTEjS/sp6tq2E3nqapHRGQBvj6QUHZ69wNGiMilgAdIFJHXVfXGQB2gzjbpqOoaVT1DVVuramt8v6zdghH25RGRs4s9HAFsDFUtxfkXqHkAGKGqWaGuJwzZ9CCVJL6zrZeADar6j1DXU0REkouuQhORGGAoIf49VNWJqpriz6trgc8DGfZQhwM/zD0uImtFZDW+JqewuFQN+BeQAHzmv2R0cqgLAhCRkSKyE+gDzBKRT0NRh79Du2h6kA3AOzU8PUiFicibwFdAexHZKSK/DHVNfv2AscBg//+pVf4z2FBrCsz3/w4uw9eGH/DLIMONTa1gjDERws7wjTEmQljgG2NMhLDAN8aYCGGBb4wxEcIC3xhjIoQFvjHGRAgLfGOMiRAW+CYoRKTQP+hmnX8O8t+LSJX+/4nIl9V5vRLHucs/j3vA5hQSkXoicnuJ5wJSr39ffxeR9SLyTxGJEZGF/mmdy9o+SkQWiUitn2bFlM8GXpmgEJEMVY33f30GvjmEvlDVoMwhVBUishG4RFV/CuA+WwMfq2pqoPZZbN9tgTdUtbf/8R2AS1WfLed9D+Ob9jlok+WZ0LAzfBN0qroPuBW4U3xu9K8+tEpEni86IxWRm/yrb30nItOK3i8iGf77OBGZ5X99rYiMKf66/+vf+19bKyK/9T/X2n/m/oL/L445/vlUKPa+yUBb4EMR+Z3/PWuLvX6viDxyun2VUf/jwJn+7/XJANbbHlgItBLfaklx+Kbe/m+xbeaLyIX+rx8Tkf/1v/SBf1tT16mq3exW4zcgo5TnDgMDgY8At/+5/wA3AecCm4BG/ucblNwXcBXwQrHnk0q83h1Yg2+RmXhgHb752Fvjm/65i3+7d4AbS6lva7HjtwbWFnvtXuCRsvZVVv0l9xPgeh8DfuX/OgrYU+L1AcACfOE+C3D6n3cC+0P9f8RuNX+zM3wTSgIMwhd0y8S3GMUQfGfWg4H3VPUAgKqWtprTGmCoiDwhIv1V9WiJ188HZqpqpvpWN5oB9Pe/9pOqrvJ/vQJfqFZVafuqSP0lVbfeTkDRYj+NgCPFX1TfqlgC/B64Vn3zweO/zxORhArUaGoxC3wTEv725kJ8y/K9qqpd/Lf2qvoIvmA6bQeTqm7mxFnxX0Wk5MphpS1YUiS32NeFlL82RAEn/754ytlXufWXorr1novvrwKA7BI1Fq0R0RTIVd9yg8VFAzmVqtbUOhb4JuhEJBmYjG865nnA1f6OXESkgYi08j9/jYg0LHq+lP00A7JU9XXgKaBbiU0WAVeKSKy/TXsksLiKZe8FzhCRhiISjW+RmNMpq/50fFNQl6bK9frPzvPVv46Bqh4GnCLi8b/eFN8KZlcAmSIyrNh7G+Jr0smvyLFM7WWXYplgifE32bjxnS1PA/6hql4R+SMwx3+ZZj5wh6p+LSJ/BhaKSCHwLTCuxD47AU+KiNf/vl8Xf1FVV4rIVGCp/6kXVfVb/5UylaKq+SIyCd96rD9RzmIZqrqutPpV9aCIfOHvAP5EVe8LUL2pnLpa0xzgfPFd9jkDuEdVN4jI/wBP4JvXH+ACYHYFjmFqObss05g6SkS6Ar9X1bHlbDcDmKiqm4JTmQkVa9Ixpo5S1W/xrep02oFXwAcW9pHBzvCNMSZC2Bm+McZECAt8Y4yJEBb4xhgTISzwjTEmQljgG2NMhLDAN8aYCPH/Ac2RVYG2XCbe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Rix고딕 B"/>
              <a:cs typeface="+mn-cs"/>
            </a:endParaRPr>
          </a:p>
        </p:txBody>
      </p:sp>
      <p:sp>
        <p:nvSpPr>
          <p:cNvPr id="24" name="직사각형 23"/>
          <p:cNvSpPr/>
          <p:nvPr/>
        </p:nvSpPr>
        <p:spPr>
          <a:xfrm>
            <a:off x="861526" y="5025182"/>
            <a:ext cx="6661150" cy="261610"/>
          </a:xfrm>
          <a:prstGeom prst="rect">
            <a:avLst/>
          </a:prstGeom>
        </p:spPr>
        <p:txBody>
          <a:bodyPr wrap="square">
            <a:spAutoFit/>
          </a:bodyPr>
          <a:lstStyle/>
          <a:p>
            <a:r>
              <a:rPr lang="ko-KR" altLang="en-US" sz="1100">
                <a:hlinkClick r:id="rId3"/>
              </a:rPr>
              <a:t>https://</a:t>
            </a:r>
            <a:r>
              <a:rPr lang="ko-KR" altLang="en-US" sz="1100" smtClean="0">
                <a:hlinkClick r:id="rId3"/>
              </a:rPr>
              <a:t>www.youtube.com/watch?v=GEFxFVESQXc&amp;t=60s</a:t>
            </a:r>
            <a:r>
              <a:rPr lang="ko-KR" altLang="en-US" sz="1100" smtClean="0"/>
              <a:t> </a:t>
            </a:r>
            <a:endParaRPr lang="ko-KR" altLang="en-US" sz="1100"/>
          </a:p>
        </p:txBody>
      </p:sp>
      <p:pic>
        <p:nvPicPr>
          <p:cNvPr id="25" name="그림 24"/>
          <p:cNvPicPr>
            <a:picLocks noChangeAspect="1"/>
          </p:cNvPicPr>
          <p:nvPr/>
        </p:nvPicPr>
        <p:blipFill>
          <a:blip r:embed="rId4"/>
          <a:stretch>
            <a:fillRect/>
          </a:stretch>
        </p:blipFill>
        <p:spPr>
          <a:xfrm>
            <a:off x="704528" y="1916832"/>
            <a:ext cx="8769558" cy="2952328"/>
          </a:xfrm>
          <a:prstGeom prst="rect">
            <a:avLst/>
          </a:prstGeom>
        </p:spPr>
      </p:pic>
    </p:spTree>
    <p:extLst>
      <p:ext uri="{BB962C8B-B14F-4D97-AF65-F5344CB8AC3E}">
        <p14:creationId xmlns:p14="http://schemas.microsoft.com/office/powerpoint/2010/main" val="1568032734"/>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p:cNvSpPr>
            <a:spLocks noGrp="1"/>
          </p:cNvSpPr>
          <p:nvPr>
            <p:ph type="title"/>
          </p:nvPr>
        </p:nvSpPr>
        <p:spPr>
          <a:xfrm>
            <a:off x="780528" y="786535"/>
            <a:ext cx="9125472" cy="307777"/>
          </a:xfrm>
        </p:spPr>
        <p:txBody>
          <a:bodyPr/>
          <a:lstStyle/>
          <a:p>
            <a:r>
              <a:rPr lang="en-US" altLang="ko-KR" sz="2000" smtClean="0"/>
              <a:t>Frequentist vs. Bayseian</a:t>
            </a:r>
            <a:endParaRPr lang="en-US" altLang="ko-KR" sz="2000" dirty="0"/>
          </a:p>
        </p:txBody>
      </p:sp>
      <p:sp>
        <p:nvSpPr>
          <p:cNvPr id="63" name="AutoShape 2" descr="data:image/png;base64,iVBORw0KGgoAAAANSUhEUgAAAXwAAAENCAYAAAAMmd6uAAAAOXRFWHRTb2Z0d2FyZQBNYXRwbG90bGliIHZlcnNpb24zLjQuMywgaHR0cHM6Ly9tYXRwbG90bGliLm9yZy/MnkTPAAAACXBIWXMAAAsTAAALEwEAmpwYAAAzRUlEQVR4nO3dd3yUVdr/8c81JZl0WqSFqoJgCFWqFAFFRVFQxIbC7qqsurq7Vn67a+Fxd3V1V322iNhQxC64KviIINVGE+nFQpPe09tcvz9mAiEkpE1mJpnr/XrNazIz99z3lUC+c+ec+5wjqooxxpi6zxHqAowxxgSHBb4xxkQIC3xjjIkQFvjGGBMhLPCNMSZCWOAbY0yECGrgi8jvRGSdiKwVkTdFxBPM4xtjTCQLWuCLSHPgLqCHqqYCTuDaYB3fGGMiXbCbdFxAjIi4gFhgV5CPb4wxEcsVrAOp6s8i8hSwHcgG5qjqnJLbicitwK0AcXFx3c8555xglWiMMbXeihUrDqhqcmmvSbCmVhCR+sD7wBjgCPAu8J6qvl7We3r06KHLly8PSn3GGFMXiMgKVe1R2mvBbNIZCvykqvtVNR+YAfQN4vGNMSaiBTPwtwO9RSRWRAQYAmwI4vGNMSaiBS3wVfUb4D1gJbDGf+wpwTq+McZEuqB12gKo6sPAw8E8pjGmevLz89m5cyc5OTmhLsUU4/F4SElJwe12V/g9QQ18Y0zts3PnThISEmjdujW+1lgTaqrKwYMH2blzJ23atKnw+2xqBWPMaeXk5NCwYUML+zAiIjRs2LDSf3VZ4BtjymVhH36q8m9igW+MMRHCAt8YE9ZmzpxJly5dTro5HA4++eSTUJdWYePGjeO9994LdRnWaWuMCW8jR45k5MiRxx9PmTKF6dOnM2zYsAq9X1VRVRwOO7+1n4AxptbYvHkzkyZNYtq0accD/Mknn+S8884jLS2Nhx/2XfW9detWOnTowO233063bt3YsWMH9913H6mpqXTq1Im333671P3n5OQwfvx4OnXqRNeuXZk/fz4AU6dOZdSoUVx88cWcffbZ3H///cffM2fOHPr06UO3bt0YPXo0GRkZp/0e5s2bR9euXenUqRO/+MUvyM3NBeDBBx+kY8eOpKWlce+99wLw7rvvkpqaSufOnRkwYED1fnhw4tMvHG/du3dXY0xorV+//sSDDdTMrQLy8vK0e/fu+uabbx5/7tNPP9VbbrlFvV6vFhYW6vDhw3XhwoX6008/qYjoV199paqq7733ng4dOlQLCgp0z5492qJFC921a9cpx3jqqad03Lhxvm91wwZt0aKFZmdn6yuvvKJt2rTRI0eOaHZ2trZs2VK3b9+u+/fv1/79+2tGRoaqqj7++OP66KOPnrLfm2++Wd99913Nzs7WlJQU3bRpk6qqjh07Vp9++mk9ePCgtmvXTr1er6qqHj58WFVVU1NTdefOnSc9V+a/jR+wXMvIVDvDN8bUCn/6058499xzufbaE8tozJkzhzlz5tC1a1e6devGxo0b2bJlCwCtWrWid+/eACxZsoTrrrsOp9NJ48aNGThwIMuWLTvlGEuWLGHs2LEAnHPOObRq1YrNmzcDMGTIEJKSkvB4PHTs2JFt27bx9ddfs379evr160eXLl149dVX2bZtW5nfw6ZNm2jTpg3t2rUD4Oabb2bRokUkJibi8Xj41a9+xYwZM4iNjQWgX79+jBs3jhdeeIHCwsJq/wytDd8YU3HnBGd23ZIWLFjA+++/z8qVK096XlWZOHEit91220nPb926lbi4uJO2K82///1vXnjhBQBmz55d5nYA0dHRx792Op0UFBSgqlx44YW8+eabFfo+ytq/y+Vi6dKlzJs3j7feeot//etffP7550yePJlvvvmGWbNm0aVLF1atWkXDhg0rdKzS2Bm+MSasHT58mPHjx/Paa6+RkJBw0mvDhg3j5ZdfPt5u/vPPP7Nv375T9jFgwADefvttCgsL2b9/P4sWLaJnz57ccccdrFq1ilWrVtGsWTMGDBjA9OnTAV9/wfbt22nfvn2ZtfXu3ZsvvviC77//HoCsrKzjfxGU5pxzzmHr1q3Ht582bRoDBw4kIyODo0ePcumll/LMM8+watUqAH744Qd69erFpEmTaNSoETt27Kj4D64UdoZvjAlrkydPZt++ffz6178+6fmJEycyZswYNmzYQJ8+fQCIj4/n9ddfx+l0nrTtyJEj+eqrr+jcuTMiwt/+9jeaNGlyyrFuv/12JkyYQKdOnXC5XEydOvWkM/uSkpOTmTp1Ktddd93xztfHHnvseJNNSR6Ph1deeYXRo0dTUFDAeeedx4QJEzh06BBXXHEFOTk5qCpPP/00APfddx9btmxBVRkyZAidO3eu+A+uFEFbAKUqbAEUY0Jvw4YNdOjQIdRlmFKU9m8TLgugGGOMCSELfGOMiRAW+MYYEyEs8I0xJkJY4BtjTIQIWuCLSHsRWVXsdkxEfhus4xtjTKQL5iLmm1S1i6p2AboDWcDMYB3fGFN7xcfHn/R46tSp3HnnnYDvOv3XXnutRo8fLtMbV1eoBl4NAX5Q1bInnTDGmAqYMGFCqEuoNULVhn8tULHJJ4wx5jQeeeQRnnrqKQAGDRrEAw88QM+ePWnXrh2LFy8GfFMeXHPNNaSlpTFmzBh69epF0aDOWjW9cTUF/QxfRKKAEcDEMl6/FbgVoGXLlkGszBhTHnn00RrZr/rnsS9LdnY2Xbp0Of740KFDjBgxotRtCwoKWLp0KbNnz+bRRx9l7ty5/Oc//6F+/fqsXr2atWvXHt/XgQMHeOyxx5g7dy5xcXE88cQT/OMf/+Chhx4qdd85OTmMGzeOefPm0a5dO2666Saee+45brrpJmbOnMnGjRsREY4cOQLApEmT+PTTT2nevPnx50IpFGf4lwArVXVvaS+q6hRV7aGqPZKTk4NcmjEmHMXExByf5GzVqlVMmjSpzG1HjRoFQPfu3dm6dSvgm/a4aFrl1NRU0tLSAGrd9MbVFYo2/Ouw5hxjaqXyzsTDQdFkZ0VTGEPZ0xLXtumNqyuoZ/giEgtcCMwI5nGNMZHt/PPP55133gFg/fr1rFmzBqh90xtXV1DP8FU1Cwjdx5sxJiLdfvvt3HzzzaSlpdG1a1fS0tJISkqqddMbV5dNj2yMOa26MD1yYWEh+fn5eDwefvjhB4YMGcLmzZuJiooKdWnVUtnpkW0BFGNMnZeVlcUFF1xAfn4+qspzzz1X68O+KizwjTF1XkJCAtZaYJOnGWNMxLDAN8aYCGGBb4wxEcIC3xhjIoQFvjEm7JWcHrm6tm7dSmpqakD3WRtY4BtjTISwwDfG1EqrVq2id+/epKWlMXLkSA4fPgzAsmXLSEtLo0+fPtx3333lnsnn5OQwfvx4OnXqRNeuXZk/fz4A69ato2fPnnTp0oW0tDS2bNlCZmYmw4cPp3PnzqSmpvL222/X+PcZSHYdvjGmwm75z6Ea2e8Ltzeo9Htuuukm/vnPfzJw4EAeeughHn30UZ555hnGjx/PlClT6Nu3Lw8++GC5+/n3v/8NwJo1a9i4cSMXXXQRmzdvZvLkydx9993ccMMN5OXlUVhYyOzZs2nWrBmzZs0C4OjRo5WuO5TsDN8YU+scPXqUI0eOMHDgQODENMVHjhwhPT2dvn37AnD99deXu68lS5YwduxYwDc5WqtWrdi8eTN9+vThL3/5C0888QTbtm0jJiaGTp06MXfuXB544AEWL15MUlJSzX2TNcDO8I0xFVaVM/FgqsrcYGW95/rrr6dXr17MmjWLYcOG8eKLLzJ48GBWrFjB7NmzmThxIhdddFGZi6WEIzvDN8bUOklJSdSvX//4EoZF0xTXr1+fhIQEvv76awDeeuutcvc1YMAApk+fDsDmzZvZvn077du358cff6Rt27bcddddjBgxgtWrV7Nr1y5iY2O58cYbuffee1m5cmXNfZM1wM7wjTFhLysri5SUlOOPf//73/Pqq68yYcIEsrKyaNu2La+88goAL730ErfccgtxcXEMGjSo3GaX22+/nQkTJtCpUydcLhdTp04lOjqat99+m9dffx23202TJk146KGHWLZsGffddx8OhwO3281zzz1Xo993oNn0yMaY06pt0yNnZGQcv27/8ccfZ/fu3Tz77LMhrqpm2PTIxpiINmvWLP76179SUFBAq1atmDp1aqhLChsW+MaYOmXMmDGMGTMm1GWEJeu0NcaUK5ybfiNVVf5Ngr2IeT0ReU9ENorIBhHpE8zjG2Mqz+PxcPDgQQv9MKKqHDx4EI/HU6n3BbtJ51ng/1T1ahGJAmKDfHxjTCWlpKSwc+dO9u/fH+pSTDEej+ekK5cqImiBLyKJwABgHICq5gF5wTq+MaZq3G43bdq0CXUZJgCC2aTTFtgPvCIi34rIiyISV3IjEblVRJaLyHI7ozDGmMAJZuC7gG7Ac6raFcgETpnZSFWnqGoPVe2RnJwcxPKMMaZuC2bg7wR2quo3/sfv4fsAMMYYEwRBC3xV3QPsEJH2/qeGAOtr4lj5BXY1gTHGlBTs6/B/A0wXkdVAF+AvgT5AeraXv7x/jE9WZgd618YYU6sF9bJMVV0FlDrHQ6B8v7uAnw8WMuNgNg6BYV1javJwxhhTa9S5kbZd20Zx8wVxCPDeV9nMWWVn+sYYA3Uw8AH6dYhm7CDfFZ/vfpnN3O9yQlyRMcaEXp0MfID+HaMZO8g3kPftL7KYt9pC3xgT2eps4AMM6OjhhgG+0H9rSRbz11joG2MiV50OfIBBqR6u7+8L/TcWZ7FgrYW+MSYy1fnAB7igk4drz/eF/vRFWSxcZ6FvjIk8ERH4AEPSPIzp5wv91xdmsWi9hb4xJrJETOADDO3s4Rp/6E9bkMViC31jTASJqMAHuLCzh9F9fYOxpi3IYsmG3BBXZIwxwRFxgQ9wUZcYru4TgwKvzc/kCwt9Y0wEiMjAB9+UC1f5Q//V+Zl8udFC3xhTt0Vs4ANc3DWGUb19oT/1cwt9Y0zdFtGBD3BJtxhG9joR+l9tstA3xtRNER/4AJd2j+FKf+i/Mi+Try30jTF1kAW+3/DuMVzZ0xf6L1voG2PqIAv8Yob3iOGKotD/PJOvN1voG2PqjqAugFIbXNbDd43+f5dm8/K8TAB6t4sOZUnGGBMQdoZfist6xDDivBhU/c07dqZvjKkDgnqGLyJbgXSgEChQ1Rpd7rA6Lj/Pd6b/4TI70zfG1A2hOMO/QFW71GTYL962jbzCwmrv5/Lz7EzfGFN3VDrwRSRORJw1UUwgfLdnD0OnTaP3iy+y8cCBau/PQt8YU1eUG/gi4hCR60VklojsAzYCu0VknYg8KSJnV+J4CswRkRUicmsZx7tVRJaLyPL9+/dXYtc++V4vzRMS+HbPHro9/zxTVqxAVSu9n+JOCX27ZNMYUwtJeWEoIguBucB/gbWq6vU/3wC4ALgemKmqr5d7MJFmqrpLRM4APgN+o6qLytq+R48eunz58gp/M0WO5eZy5+zZTFu9GoCR55zDC5dfTsPY2Ervq7iPl2fz36XZiMAvBsfRu7216RtjwouIrCirybwige9W1fzqblPKex4BMlT1qbK2qWrgF3ljzRp+PWsWx3JzaZaQwGtXXsmQtm2rvD8oFvrA+CFx9LHQN8aEkdMFfrlNOiWDvLQ2/IqEvf99CUVfAxcBa8t7X3Vc36kT302YQL8WLdiVns6F06Zx/2efVatD97IeJ0bkvjLPJlwzxtQewWzDbwwsEZHvgKXALFX9v6qXXjGt69VjwbhxPDpoEA4RnvzyS/q89BKbqtGhO7zHibl3pn6eyRcW+saYWiCobfiVVd0mnZK+2rGDG2bM4KcjR4h1u3lm2DB+1a0bIlKl/c1ekc3Mb3zNOzdfEEe/Dta8Y4wJrbBsw6+IQAc++Dp075g9m9cD1KH7ycpsZnztC/2xg+Lo39FC3xgTOgFpwxeRZ6SMU+GaCPuakhgdzbSRI5k+ahSJ0dHM3LiRtMmTmffjj1Xa3yXdTqyc9dqCTBbZwujGmDBVmYFXGcCH/g5XROQiEfmiZsqqedd36sSq226jbwA6dC/u6lsjF3wLoy9cZ6FvjAk/FQ58Vf0j8CawQESWAPcAD9ZUYcHQpn59Fo4bxyMDByLFOnSrMkJ3WNcYRvf1hf7rC7OYv9ZC3xgTXioc+CIyBLgFyASSgbtUdXFNFRYsLoeDhwcNYvH48bSuV4+Vu3dXeYTuRV1iGNPP1xfwxqIsPl9joW+MCR+VadL5A/AnVR0EXA28LSKDa6SqEOjbogWrbruNG9PSyC4o4LaPP+aqd97hYFZWpfYztLOH6/r7Qv/NxVnM/c5C3xgTHsq9SqfMN4o0Bd5X1b6BLemEmrhKpyICMUJ3wdocpi/yfViM7hvDRV1iaqJUY4w5SbWu0jnNlTm7gSGn26a2CkSH7qBUD2MH+s703/0ym09WZtdUucYYUyEVadL5XER+IyItiz8pIlFAHxF5Fbi5RqoLobI6dCszQnfAuR5uviAOAWZ8nc2s5Rb6xpjQqUjgb8G3QtVMEdklIutF5Ef/89cBT6vq1BqsMWRK7dCdMoUXKtGhe36HaMYN9oX+B0uz+XBZdrWnazbGmKqoyEjbtaqaKiIrgZ74rtDJVtUjNV1cqNrwS1PdEbpfb87l5XmZqMKl3T1c2TOmylM6GGNMWarVhg98KiJf4Zv87CagGRBxl56UNUL3859+qtD7e7eL5pahcTgEZq/I4f2v7EzfGBNcFZla4R7gBnzNOm2APwFr/LNlvl3D9YWdkh26Q197jQcq2KF73tnR3HpRPE4HfLoqh3e+yLLQN8YETYUvyxSRdqq6udjjeCBVVb+uqeLCqUmnpAKvlz8vWsSkRYvwqtK9aVOmjxpF+0aNyn3vtz/m8fycDAq9cEFqNNf2j8VhzTvGmACobpMOAMXD3v84oybDPtwV79BtU68eK/wdui+uXFnuWXvXtlHcfnE8LgfMX5vL9IVZeO1M3xhTwyoz0taUom+LFqyaMIEb09LIys/nlo8+4up33y13hG5a6yjuvDQBtxMWrc9l6ueZeL0W+saYmlPlwBeRpiJik79zaofujA0b6FyBDt1zW7r5zfAEolzw1aY8XpqXSaGFvjGmhlTnDH8asFFEylyEPNIUraHbt0ULfq5gh26HFDd3X5ZAtBuWbsnjhc8yKCi00DfGBF6VA19VhwJtgVcq8z4RcYrItyLycVWPHc5a16t30gjdv335JX3LGaHbrpmb312eSEyUsOKHfCZ/mkG+hb4xJsCq1YavPusq+ba7gQ3VOW64KzlCtyIdumc2cXHPiARio4Xvtubz79kZ5BVY6BtjAqdagS8i4yu5fQowHHixOsetLYqmXL6hU6eTOnQPZZc+p06rM1zce0UCCTHCuh35/O+sdHLyLfSNMYFR3at0Hq3k9s8A9wPesjYQkVtFZLmILN+/f391agsLSR4Pr48adVKHbtpzzzG/jA7dFo1c3HtFIkmxwqafC3j2o3Sycsv8cRljTIVVZHrk1WXc1uCbbqFCROQyYJ+qrjjddqo6RVV7qGqP5OTkiu4+7BUfoftzejpDXnuNB+fOLbVDt1kDJ/ddmUiDeAff7yngHx+mk5ljoW+MqZ6KTJ62FxgGHC75EvClqjar0IFE/gqMBQoAD5AIzFDVG8t6TziPtK2q0kbovnHVVbRr2PCUbQ8cK+TvH6Zz4JiXlIZOfnd5AomxNnTCGFO26o60/RiIV9VtJW5bgQUVLUJVJ6pqiqq2Bq4FPj9d2NdVpXXodn3++VI7dBslOrn/ykSa1HOw82AhT35wjMMZdqZvjKmaikye9ktVXVLGa9cHvqTIUNEO3frxDu67MpHmDZzsOeLlyQ+OceBYxVfeMsaYIiFpH1DVBap6WSiOHU6KOnRfHzmShKio4x26JUfoJsY6uPfKBFolO9l/zMvfZqaz54iFvjGmcqxBOAzckJbGdxMm0CclpcwRuvEeB78fkcBZTVwczvTy5Mxj7DxYEMKqjTG1TaUCX0QGF783gdOmfn0WjR9/0gjdkmvoxkY7+O3lCXRIcXEsW3nqg3S27rPQN8ZUTGXP8J8qcW8CqKw1dIt36Ea7hd9cmkDn1m4yc5W///cYm3flh7hyY0xtUNUmHVutowaV1aFbNOWy2yVMGBbPeWdFkZMPz36cztrteSGu2hgT7qwNP0yV1qFbfMpll1P41dA4zu8QTV4B/Gt2Bit+sNA3xpTNAj/Mna5D1+EQbhoUy9C0aAq98PycDL7cmBvqko0xYcoCvxYo6tB9uJQpl0WEa/rFclkPD6rwyueZfL4mJ9QlG2PCUGUDP8N/nx7oQszpuRwOHhk0iEXjxtEqKemkKZcBrugZy+i+MQC8uTiLWcuzy11b1xgTWSoV+Ko6oPi9Cb5+LVvy3YQJXF9Kh+5FXWIYOygWAT5Yms17X1noG2NOsCadWijJ42H6qFFMK6VDd0BHD7dcGIfTAXNW5TBtQZYtjm6MASzwa7Uby+jQ7dzWxR2XxBPlgsUbcpnyWaatk2uMqXjgi8hcEelck8WYyiurQzc6Pp27L0vwr5Obxz9np5Nrq2cZE9Eqc4Z/P/C0iLwiIk1rqiBTecU7dItPubxozxruGRFPQoywfkcB//jwmC2kYkwEq3Dgq+pKVR2Mb378/xORh0UkpuZKM5XVr2XLU0bo3rNgJrddEkWDeAc/7i3kbx+kcyTTQt+YSFTZydME2AQ8B/wG2CIiY2uiMFM1RSN0izp039+wgSFvPM+AHkdoUs/BrkOFPD7jGHttemVjIk5l2vCXAD8DTwPNgXHAIKCniEypieJM1d2YlsaqYh26l7/7KrkNv6XVGU4Opnt5YuYxtu+3mTaNiSTlrml7fEORVGCdlvIGEdmgqh0CXVxdXNM22Aq8Xh5btIj/8a+he16TFEY0upJtewWPG+68NIH2zd2hLtMYEyDVWtPW34yDqq4tLez9hlejPlODSo7QXbZnJ09seoEGDTLJyYdnPkpnpU26ZkxEqEiTznwR+Y2ItCz+pIhEichgEXkVKHfkrYh4RGSpiHwnIutE5NGqFm0qr/gI3Yz8XJ7c9Ao5nh0UeGHynAwWrbP5d4yp6yoS+BcDhcCbIrJLRNaLyI/AFuA64GlVnVqB/eQCg1W1M9AFuFhEeletbFMVxUfoxke5eX3HB2zJ/xZVmLYwi49t/h1j6jRXeRuoag7wH+A/IuIGGgHZqnqkMgfyNwcVTb7m9t8sXULgxrQ0+rVowQ0zZrBw5xL2eg5zfsIF/HdpNkczvVzXPxaHw9a4Maauqezkafmqurso7EXki8q8X0ScIrIK2Ad8pqrflLLNrSKyXESW79+/vzK7N5VQfITu5tz1zD36CV4KWbAul+fnZJBfYJ/FxtQ11Z1Lp1llNlbVQlXtAqTgu5wztZRtpqhqD1XtkZycXM3yzOkU79DVmAPMPvIBeZrLyh/zefqjdBuVa0wdU5GrdP7pP+vuIyIJJV6u0mmg/y+EBfj6B0yIFXXoDj6nIR8dfp/Mwgy27C7gLzOOcijdBmgZU1dU5Ax/DZAGPA5sFZGfRORDEfkzUPIDoEwikiwi9fxfxwBDgY2VL9nUhKIO3f8dMYB5mR9wuOAg+44oj7xzmJ0HbYCWMXVBRTptTxpFKyIp+D4AOgGfVuJYTYFXRcSJ74PmHVX9uBLvN0FwY1oafVu0YOz7H5GT0ZWmNGfSu4e469IkUltGh7o8Y0w1VHikbSjYSNvQKfB6mTR/EV+ujqVN9Fl48XJ5b+HKbg1DXZox5jSqNdLWRCaXw8GkIYN4eFQTthWux4GDWV8Lkz76Aa/XOnONqY0s8M1p9W/Vkndu6UFu/BZUlR076jNu6lr2Z2aFujRjTCVZ4Jty1fN4eO2mXpzb4RCFWkB0Tgq3vPw9c7b8FOrSjDGVYIFvKux3g89m3IUuCsgl2ZnC5Nl53P/JQvIK7dJNY2oDC3xTKQPaNeDP1zXCGZVLQ3cyO79vw5CX3mfzwYOhLs0YUw4LfFNpzeq7eerGxpzRoJA4Zzxt8wYw/KVPeGnlSpt8zZgwZoFvqiTe4+CR0Y3o2tZJlCOKAXEX84/PtjH63Xc5lJ0d6vKMMaWwwDdV5nYKvx6WyGU9PDjEQd+EgezacQadn5vM/J+sQ9eYcGOBb6pFRLiiZyy/HBKH0wHnxqRxrmMQF097i4lz51qHrjFhxALfBETv9tHcc0UCcR6hRVQrLq83mn9/tYZ+L7/MFuvQNSYsWOCbgDm7qZs/XJVI0/pO6rsaMLLBGHbuh67PP8/L335rHbrGhJgFvgmo5CQnE69KJLWlmyjxMLzeSFKc7fjlhx9yzXvvWYeuMSFkgW8CLiZK+M2l8VzY2YPgoH/CYAYkDuL99RvoPHkyC7ZuDXWJxkQkC3xTIxwO4Zp+sYy7IA6XA9pFd2LMGdewPz2Xwa++ysS5c8m3Dl1jgsoC39Sofh18nbkJMUK8nsG4pjfTwNWIx7/4gr7WoWtMUFngmxp3VlM3f7w6kZbJTgrzoxnd6FrOq9eJ5bt2WYeuMUFkgW+CokGCkwdGJtLr7CgKCoXO7kHc1PpysvILjnfoHrYOXWNqlAW+CZool/DLoXFc3ScGEYjKbM297X5Fg6h43lu/nrTJk1loHbrG1JigBb6ItBCR+SKyQUTWicjdwTq2CR8iwrCuMfz2sgTiPcLhwx5+0Xw8A5t1ZOexY1xgHbrG1JhgnuEXAPeoagegN3CHiHQM4vFNGOnYws0frk6kZSMnRzKgow7h3s4jEBHr0DWmhgQt8FV1t6qu9H+dDmwAmgfr+Cb8NEp08sCoRPqeE0V+ARzZ1Yonut9K66T61qFrTA2QUPwyiUhrYBGQqqrHSrx2K3ArQMuWLbtv27Yt6PWZ4FJVFq/P5c3FWRR4oUUjB5tYwhsbVgBwdceOTLnsMurHxIS4UmPCn4isUNUepb4W7MAXkXhgIfBnVZ1xum179Oihy5cvD05hJuR+2lvA5E8zOJThJS5aaHPmPv701QzS8/JISUxk2siRDGrdOtRlGhPWThf4Qb1KR0TcwPvA9PLC3kSeNo1d/OmaRDq1dJOZq6xdn8wzfW6jd/MW7Dx2zEboGlNNwbxKR4CXgA2q+o9gHdfULvEeB3cOj+fKXr5LN79aD1c0uIo/9BliHbrGVFMwz/D7AWOBwSKyyn+7NIjHN7WEQ4Th3WO4Z0QC9eKEH/YUkrnzXKZf8ktaJiUd79B9xTp0jamUkHTaVpS14Zv0bC8vzc1k3Y58APqf6+L/9s/lzXVrABjdsSPPW4euMceFTRu+MZWVEOPgrsviGdU7BqcDFq8roIN3CM8Pu5qEqCje9Y/QtSmXjSmfBb4Jew4RLukWw/0jE2mU6GD7gUJWr27KqxfeRu/mKdaha0wFWeCbWqNtYxd/Gp1Iz7OjyC2A2UthbMo1/LHfBdaha0wFWOCbWiU22sEtF8bzyyFxeNzw7Y/55PzciTeGn9yhayN0jTmVBb6plXq3j+aha5I4s4mLI5nK3G9ieLTzL7j23DQy8/NtymVjSmGBb2qt5CQn912ZwJW9fB26X2wo4MzcC/jXkGtIiIqyKZeNKcEC39RqTofvmv2JVyXStL6TvUe9fLemMU/3vo0+zVsen3L5/82bZx26JuJZ4Js6oVWyr0N3WBcPKHy9AYbGjeSB84YhIvx1yRLr0DURzwLf1Blul3B131juH5nAGUkOdh/2cmhbO/7e8xZaJzWwDl0T8SzwTZ1zVlM3D12TxEVdPACs+zGaaxvdyPXtzrcOXRPRLPBNnRTtFkb3jeXBUb62/QPHlNjDXflj6njqF1tD10bomkhigW/qtLb+KZcvP893Jc+evfHc1Hg8FzXpZSN0TcSxwDd1ntspjDgvhoevSeKsJi4yc6BlYU9ub3Uzic56NkLXRAwLfBMxmjZwct/IBG4aFEdctJCXlciYRjdyQYMBfLtrn3XomjrPAt9EFIcI/TtG8z/XJ9GnfRRer3CmszM3Nx5HI2nBLz/8kDHWoWvqKJsP30S073fnM31RFjsP+trw9+Tv5Iv0hcTFFfD6yJEMtDV0TS1j8+EbU4azmrr54+hErusfS2y00MSdwqgG19HC24WLX3vbRuiaOsXO8I3xy8jx8uHSbBasy0UVcr25rMpaRky9/Uy/eiRnNWgQ6hKNKVdYnOGLyMsisk9E1gbrmMZURrzHwfUD4nj4mkQ6tnAR7YimV/z5tMkdzJUvzePlldaha2q3YDbpTAUuDuLxjKmS5g1d/O7yRO6+LJ7G9YQEZxJ94obw8ZJYbpg+n0NZWaEu0ZgqCVrgq+oi4FCwjmdMdaW2jOLRa+tx06BYoqIKaOhKJu5YF255eRvvrNwR6vKMqTRXqAuoERsl1BWYOsIJ9HdArz4e3vvxTj7bfhcNHI357GtYsHord13YlHOaR4e6TGMqJOyu0hGRW0VkuYgs379/f6jLMQaAKGcO15/9FM/2TyU+9i3yvLnkZyXy9/9m8tj7h9i8Kz/UJRpTrqBepSMirYGPVTW1ItvbVTomLG0U5u5O5a9r/0mKtCfK4TvDP7upi0u7ezi3hRsR+yvThEZYXKVjTF0ytOla3r+lN7lnfMPKzG/I9eayZXcBz36cwWPvHmPZllwKvXZFjwkvwbws803gK6C9iOwUkV8G69jG1IR6Hg9vjr6Cuy9qxkfp01ma8QW5ms32A4VM+SyTP0w/ytzvcsjJs+A34cEGXhlTWUUXBZxz4nfnh0OHuGHGDJb/vId2ng4MaNCHwnzfAiwxUUK/DlEMTvWQnOQMRcUmgpyuSccC35jKKiXwAfILC5m0cCF/WbIErypDmnSnf/2+7Dzge12AtNZuBqVG07GFG4e185saYIFvTCCVEfhFFm3bxtiZM9l+9Chxbjd/7X8FcbmtWPZ9HgVe3zbJiQ76d4ym3znRJMZaV5oJHAt8YwKpnMAHOJKTw4SPP+btdesAGN2xI38fMpw1PwmL1udyMN2X/E4HdG7t5vwOvrN+p8PO+k31WOAbE0gVCHwAVeW1777jzk8+ISMvjxaJibw+ahTnt2jJmu35LNmQy+qt+RRdzJMUK/RuF02f9lE0b1g3x0SammeBb0wgVTDwixR16H7z888IMPH883lk0CDcTidHMr18sTGXLzfmsu+o9/h7Uho66dUuip5nRdEgwTp6TcVZ4BsTSJUMfPB16D66cCF/WbwYBXo2b870UaOOT7msqvy4t4AvN+ax/Ic8snJP7PvMJi56nBlFtzOjaBBv7f3m9CzwjQmkKgR+keIduvFRUfzzkku4uXPnk0bm5hcq67bn8/XmPNZsyyOv4MT725zhpGvbKLq2jaJJPTvzN6eywDcmkKoR+FB6h+7zl11G/ZiYU7bNyVfWbPWd9a/dnn9S+Deu56Bz6yg6t3bTtrELl9M6fI0FvjGBVc3Ah9I7dKeVs4Zubr7vzH/lj3ms2Z5/UrNPTJTQIcXFuS3ddExx0yjRzv4jlQW+MYEUgMAvcroO3dMp9Crf7y5g9dZ8Vm/LY88R70mvn5HkoEOKm3Oau2nXzGXX+kcQC3xjAimAgQ+njtA9r1kz3rjqqkqtoXvgWCHrduSzdns+m34uILvE/D3NGjg5u6mLs5u6OKupi4Z25U+dZYFvTCAFOPCLLN62jRvL6dCtiEKvsm1/IRt25LNpVz4/7Ck4qe0foF6ccGYTF20bu2jT2EXLRi6i3dYHUBdY4BsTSDUU+HBqh+41557L5OHDS+3QraiCQmXrvgK27PbdfthTcFL7P4BDfH8FtEp20irZRctkJykN7UOgNrLANyaQajDwwdehO231au6YPfukEboDWrUKyP69quw97OWHvQX8uLeAn/YWsOtQISWn7xcgOclBSkNf+Ddv4KRZAyfJSQ6bAiKMWeAbE0g1HPhFqtqhWxW5+cqOAwVs2194/H734UIKvadu63JA43pOmtR30rS+g8b1nDROctK4noPYaOscDjULfGMCKUiBD+WP0K1JBYXK7sOF7DhQyK5Dhfx8yHd/KKOUTwG/eI+QnOQgOdFJo0QHjRJ89w0THNSPd+C2sQI1zgLfmEAKYuAXWbRtGzfOmMGOY8eq1aEbCDl5yp4jvvDfe7SQvUe87D1SyL6jhad0DhcnQGKs0CDeF/4N4h3UiztxS4pzUC/WgSfKPhSqwwLfmEAKQeADHM7OZsKsWbwTwA7dQFJVjmYp+44Wsv+YlwPHCjlwzMvBdN/tcKaXisRNtAsSYx0kxjhIiBXffYyQEOMgPkZI8DiI9whxHiHO4yDahS0aX4wFvjGBFKLAh7KnXA5Uh25NKihUjmZ5OZzh5VCG7/5IppfDmcqRTC/HsrwczfKe9q+E0rgcEBvt+wCIjXYQGy3ERgmx0UJMlBATLXjcvvsYt+CJ8j0uuo92C1F16EMjbAJfRC4GngWcwIuq+vjptrfAN2EphIFf5Ht/h+5Sf4funT178tjgwSRGR4espkBQVbLzlGPZyrEsL8eylPQcL+lZXtKzlYwcJSPHe/w+K1cr/QFRGgGiXBDl/wCIdgnRbohyyfGb28WJe6fgdgluJyfu/c+5nOBy+O+dRfcnP+d0+B47nb5FcAK53GVYBL6IOIHNwIXATmAZcJ2qri/rPRb4JiyFQeDDiQ7dx5csoVCVZgkJPHnhhbRv2DCkdQVbQSHk5EFevpCbB7n5Ql6+/77A93xePuQVCPkF/vt8TnxdAIXe0J7dC4rDge8mvvt7r4inZaPKf4CfLvCDuaxOT+B7Vf3RX9RbwBVAmYFvTFjbGNqQcAOPNYPRFzbmtuWX882hFG6YMSOkNdVWguASFy5x48aNS9z+x67jzzs58dgpzuOPfV87cZ70tROH/77oa4c4cPrvHce3ceAUJ4pQ6OWky2B3pqdXKfBPJ5iB3xzYUezxTqBXyY1E5FbgVv/DDBHZVMXjNQIOVPG9Ncnqqhyrq1x7gReLHoRRXScJ67oUyPffskNbT5FGL1b951Vmh04wA7+006FT/iZW1SnAlGofTGR5WX/WhJLVVTlWV+VYXZUTaXUFc1jcTqBFsccpwK4gHt8YYyJaMAN/GXC2iLQRkSjgWuDDIB7fGGMiWtCadFS1QETuBD7Fd1nmy6q6rgYPWe1moRpidVWO1VU5VlflRFRdYT3wyhhjTODY1HbGGBMhLPCNMSZCRETgi8i9IqIi0ijUtQCIyP+IyGoRWSUic0SkWahrAhCRJ0Vko7+2mSJSL9Q1AYjIaBFZJyJeEQnpJXQicrGIbBKR70XkwVDWUpyIvCwi+0RkbahrKU5EWojIfBHZ4P83vDvUNQGIiEdElorId/66Hg11TUVExCki34rIx4Hed50PfBFpgW86h+2hrqWYJ1U1TVW7AB8DD4W4niKfAamqmoZvGoyJIa6nyFpgFLAolEX4pwf5N3AJ0BG4TkQ6hrKmYqYCF4e6iFIUAPeoagegN3BHmPzMcoHBqtoZ6AJcLCK9Q1vScXcDG2pix3U+8IGngfspZZBXqKjqsWIP4wiT2lR1jqoWTUX1Nb6xEiGnqhtUtaojrgPp+PQgqpoHFE0PEnKqugg4FOo6SlLV3aq60v91Or4gax7aqkB9MvwP3f5byH8PRSQFGE6xodOBVKcDX0RGAD+r6nehrqUkEfmziOwAbiB8zvCL+wXwSaiLCDOlTQ8S8vCqLUSkNdAV+CbEpQDHm05WAfuAz1Q1HOp6Bt8JatnLilVDMKdWqBEiMhdoUspLfwD+H3BRcCvyOV1dqvpfVf0D8AcRmQjcCTwcDnX5t/kDvj/FpwejporWFQYqND2IOZWIxAPvA78t8RduyKhqIdDF31c1U0RSVTVkfSAichmwT1VXiMigmjhGrQ98VR1a2vMi0gloA3znX9ggBVgpIj1VdU+o6irFG8AsghT45dUlIjcDlwFDNIiDNCrx8wolmx6kCkTEjS/sp6tq2E3nqapHRGQBvj6QUHZ69wNGiMilgAdIFJHXVfXGQB2gzjbpqOoaVT1DVVuramt8v6zdghH25RGRs4s9HAFsDFUtxfkXqHkAGKGqWaGuJwzZ9CCVJL6zrZeADar6j1DXU0REkouuQhORGGAoIf49VNWJqpriz6trgc8DGfZQhwM/zD0uImtFZDW+JqewuFQN+BeQAHzmv2R0cqgLAhCRkSKyE+gDzBKRT0NRh79Du2h6kA3AOzU8PUiFicibwFdAexHZKSK/DHVNfv2AscBg//+pVf4z2FBrCsz3/w4uw9eGH/DLIMONTa1gjDERws7wjTEmQljgG2NMhLDAN8aYCGGBb4wxEcIC3xhjIoQFvjHGRAgLfGOMiRAW+CYoRKTQP+hmnX8O8t+LSJX+/4nIl9V5vRLHucs/j3vA5hQSkXoicnuJ5wJSr39ffxeR9SLyTxGJEZGF/mmdy9o+SkQWiUitn2bFlM8GXpmgEJEMVY33f30GvjmEvlDVoMwhVBUishG4RFV/CuA+WwMfq2pqoPZZbN9tgTdUtbf/8R2AS1WfLed9D+Ob9jlok+WZ0LAzfBN0qroPuBW4U3xu9K8+tEpEni86IxWRm/yrb30nItOK3i8iGf77OBGZ5X99rYiMKf66/+vf+19bKyK/9T/X2n/m/oL/L445/vlUKPa+yUBb4EMR+Z3/PWuLvX6viDxyun2VUf/jwJn+7/XJANbbHlgItBLfaklx+Kbe/m+xbeaLyIX+rx8Tkf/1v/SBf1tT16mq3exW4zcgo5TnDgMDgY8At/+5/wA3AecCm4BG/ucblNwXcBXwQrHnk0q83h1Yg2+RmXhgHb752Fvjm/65i3+7d4AbS6lva7HjtwbWFnvtXuCRsvZVVv0l9xPgeh8DfuX/OgrYU+L1AcACfOE+C3D6n3cC+0P9f8RuNX+zM3wTSgIMwhd0y8S3GMUQfGfWg4H3VPUAgKqWtprTGmCoiDwhIv1V9WiJ188HZqpqpvpWN5oB9Pe/9pOqrvJ/vQJfqFZVafuqSP0lVbfeTkDRYj+NgCPFX1TfqlgC/B64Vn3zweO/zxORhArUaGoxC3wTEv725kJ8y/K9qqpd/Lf2qvoIvmA6bQeTqm7mxFnxX0Wk5MphpS1YUiS32NeFlL82RAEn/754ytlXufWXorr1novvrwKA7BI1Fq0R0RTIVd9yg8VFAzmVqtbUOhb4JuhEJBmYjG865nnA1f6OXESkgYi08j9/jYg0LHq+lP00A7JU9XXgKaBbiU0WAVeKSKy/TXsksLiKZe8FzhCRhiISjW+RmNMpq/50fFNQl6bK9frPzvPVv46Bqh4GnCLi8b/eFN8KZlcAmSIyrNh7G+Jr0smvyLFM7WWXYplgifE32bjxnS1PA/6hql4R+SMwx3+ZZj5wh6p+LSJ/BhaKSCHwLTCuxD47AU+KiNf/vl8Xf1FVV4rIVGCp/6kXVfVb/5UylaKq+SIyCd96rD9RzmIZqrqutPpV9aCIfOHvAP5EVe8LUL2pnLpa0xzgfPFd9jkDuEdVN4jI/wBP4JvXH+ACYHYFjmFqObss05g6SkS6Ar9X1bHlbDcDmKiqm4JTmQkVa9Ixpo5S1W/xrep02oFXwAcW9pHBzvCNMSZC2Bm+McZECAt8Y4yJEBb4xhgTISzwjTEmQljgG2NMhLDAN8aYCPH/Ac2RVYG2XCbe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Rix고딕 B"/>
              <a:cs typeface="+mn-cs"/>
            </a:endParaRPr>
          </a:p>
        </p:txBody>
      </p:sp>
      <p:pic>
        <p:nvPicPr>
          <p:cNvPr id="6" name="그림 5"/>
          <p:cNvPicPr>
            <a:picLocks noChangeAspect="1"/>
          </p:cNvPicPr>
          <p:nvPr/>
        </p:nvPicPr>
        <p:blipFill>
          <a:blip r:embed="rId3"/>
          <a:stretch>
            <a:fillRect/>
          </a:stretch>
        </p:blipFill>
        <p:spPr>
          <a:xfrm>
            <a:off x="7602611" y="1653761"/>
            <a:ext cx="1488754" cy="1406411"/>
          </a:xfrm>
          <a:prstGeom prst="rect">
            <a:avLst/>
          </a:prstGeom>
        </p:spPr>
      </p:pic>
      <p:sp>
        <p:nvSpPr>
          <p:cNvPr id="7" name="직사각형 6"/>
          <p:cNvSpPr/>
          <p:nvPr/>
        </p:nvSpPr>
        <p:spPr bwMode="auto">
          <a:xfrm>
            <a:off x="937966" y="2755372"/>
            <a:ext cx="1143000" cy="763360"/>
          </a:xfrm>
          <a:prstGeom prst="rect">
            <a:avLst/>
          </a:prstGeom>
          <a:solidFill>
            <a:schemeClr val="tx2">
              <a:lumMod val="20000"/>
              <a:lumOff val="80000"/>
            </a:schemeClr>
          </a:solidFill>
          <a:ln w="9525" cap="flat" cmpd="sng" algn="ctr">
            <a:solidFill>
              <a:schemeClr val="tx2">
                <a:lumMod val="40000"/>
                <a:lumOff val="6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rPr>
              <a:t>Prior</a:t>
            </a:r>
            <a:r>
              <a:rPr kumimoji="0" lang="ko-KR" altLang="en-US"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rPr>
              <a:t> </a:t>
            </a:r>
            <a:r>
              <a:rPr kumimoji="0" lang="en-US" altLang="ko-KR"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rPr>
              <a:t>Knowledge</a:t>
            </a:r>
            <a:r>
              <a:rPr kumimoji="0" lang="en-US" altLang="ko-KR" sz="1200" b="1" i="0" u="none" strike="noStrike" cap="none" normalizeH="0" dirty="0" smtClean="0">
                <a:ln>
                  <a:noFill/>
                </a:ln>
                <a:solidFill>
                  <a:schemeClr val="tx1"/>
                </a:solidFill>
                <a:effectLst/>
                <a:latin typeface="나눔스퀘어" panose="020B0600000101010101" pitchFamily="50" charset="-127"/>
                <a:ea typeface="나눔스퀘어" panose="020B0600000101010101" pitchFamily="50" charset="-127"/>
              </a:rPr>
              <a:t> is everything</a:t>
            </a:r>
            <a:endParaRPr kumimoji="0" lang="ko-KR" altLang="en-US"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endParaRPr>
          </a:p>
        </p:txBody>
      </p:sp>
      <p:sp>
        <p:nvSpPr>
          <p:cNvPr id="8" name="직사각형 7"/>
          <p:cNvSpPr/>
          <p:nvPr/>
        </p:nvSpPr>
        <p:spPr bwMode="auto">
          <a:xfrm>
            <a:off x="937966" y="4536275"/>
            <a:ext cx="1143000" cy="763360"/>
          </a:xfrm>
          <a:prstGeom prst="rect">
            <a:avLst/>
          </a:prstGeom>
          <a:solidFill>
            <a:schemeClr val="accent6">
              <a:lumMod val="20000"/>
              <a:lumOff val="80000"/>
            </a:schemeClr>
          </a:solidFill>
          <a:ln w="9525"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rPr>
              <a:t>The truth is somewhere in between</a:t>
            </a:r>
            <a:endParaRPr kumimoji="0" lang="ko-KR" altLang="en-US"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endParaRPr>
          </a:p>
        </p:txBody>
      </p:sp>
      <p:sp>
        <p:nvSpPr>
          <p:cNvPr id="9" name="직사각형 8"/>
          <p:cNvSpPr/>
          <p:nvPr/>
        </p:nvSpPr>
        <p:spPr>
          <a:xfrm>
            <a:off x="1183464" y="2331444"/>
            <a:ext cx="978153" cy="338554"/>
          </a:xfrm>
          <a:prstGeom prst="rect">
            <a:avLst/>
          </a:prstGeom>
        </p:spPr>
        <p:txBody>
          <a:bodyPr wrap="none">
            <a:spAutoFit/>
          </a:bodyPr>
          <a:lstStyle/>
          <a:p>
            <a:r>
              <a:rPr lang="en-US" altLang="ko-KR" sz="1600" b="1" smtClean="0">
                <a:latin typeface="나눔스퀘어" panose="020B0600000101010101" pitchFamily="50" charset="-127"/>
                <a:ea typeface="나눔스퀘어" panose="020B0600000101010101" pitchFamily="50" charset="-127"/>
              </a:rPr>
              <a:t>Mr. Stub</a:t>
            </a:r>
            <a:endParaRPr lang="ko-KR" altLang="en-US" sz="1600" b="1" dirty="0">
              <a:latin typeface="나눔스퀘어" panose="020B0600000101010101" pitchFamily="50" charset="-127"/>
              <a:ea typeface="나눔스퀘어" panose="020B0600000101010101" pitchFamily="50" charset="-127"/>
            </a:endParaRPr>
          </a:p>
        </p:txBody>
      </p:sp>
      <p:sp>
        <p:nvSpPr>
          <p:cNvPr id="10" name="직사각형 9"/>
          <p:cNvSpPr/>
          <p:nvPr/>
        </p:nvSpPr>
        <p:spPr>
          <a:xfrm>
            <a:off x="1136978" y="4126972"/>
            <a:ext cx="960263" cy="338554"/>
          </a:xfrm>
          <a:prstGeom prst="rect">
            <a:avLst/>
          </a:prstGeom>
        </p:spPr>
        <p:txBody>
          <a:bodyPr wrap="none">
            <a:spAutoFit/>
          </a:bodyPr>
          <a:lstStyle/>
          <a:p>
            <a:r>
              <a:rPr lang="en-US" altLang="ko-KR" sz="1600" b="1" smtClean="0">
                <a:latin typeface="나눔스퀘어" panose="020B0600000101010101" pitchFamily="50" charset="-127"/>
                <a:ea typeface="나눔스퀘어" panose="020B0600000101010101" pitchFamily="50" charset="-127"/>
              </a:rPr>
              <a:t>Mr. Freq</a:t>
            </a:r>
            <a:endParaRPr lang="ko-KR" altLang="en-US" sz="1600" b="1" dirty="0">
              <a:latin typeface="나눔스퀘어" panose="020B0600000101010101" pitchFamily="50" charset="-127"/>
              <a:ea typeface="나눔스퀘어" panose="020B0600000101010101" pitchFamily="50" charset="-127"/>
            </a:endParaRPr>
          </a:p>
        </p:txBody>
      </p:sp>
      <mc:AlternateContent xmlns:mc="http://schemas.openxmlformats.org/markup-compatibility/2006" xmlns:a14="http://schemas.microsoft.com/office/drawing/2010/main">
        <mc:Choice Requires="a14">
          <p:sp>
            <p:nvSpPr>
              <p:cNvPr id="11" name="TextBox 10"/>
              <p:cNvSpPr txBox="1"/>
              <p:nvPr/>
            </p:nvSpPr>
            <p:spPr>
              <a:xfrm>
                <a:off x="3405470" y="2679172"/>
                <a:ext cx="306562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𝑃</m:t>
                      </m:r>
                      <m:d>
                        <m:dPr>
                          <m:ctrlPr>
                            <a:rPr lang="en-US" altLang="ko-KR" sz="1400" b="0" i="1" smtClean="0">
                              <a:latin typeface="Cambria Math" panose="02040503050406030204" pitchFamily="18" charset="0"/>
                            </a:rPr>
                          </m:ctrlPr>
                        </m:dPr>
                        <m:e>
                          <m:r>
                            <a:rPr lang="ko-KR" altLang="en-US" sz="1400" b="0" i="1" smtClean="0">
                              <a:latin typeface="Cambria Math" panose="02040503050406030204" pitchFamily="18" charset="0"/>
                            </a:rPr>
                            <m:t>𝜃</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𝑠𝑢𝑝𝑒𝑟</m:t>
                          </m:r>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𝑚𝑎𝑛</m:t>
                          </m:r>
                        </m:e>
                      </m:d>
                      <m:r>
                        <a:rPr lang="en-US" altLang="ko-KR" sz="1400" b="0" i="0" smtClean="0">
                          <a:latin typeface="Cambria Math" panose="02040503050406030204" pitchFamily="18" charset="0"/>
                        </a:rPr>
                        <m:t>=0.001</m:t>
                      </m:r>
                    </m:oMath>
                  </m:oMathPara>
                </a14:m>
                <a:endParaRPr lang="en-US" altLang="ko-KR" sz="1400" dirty="0">
                  <a:latin typeface="나눔스퀘어" panose="020B0600000101010101" pitchFamily="50" charset="-127"/>
                  <a:ea typeface="나눔스퀘어" panose="020B0600000101010101" pitchFamily="50" charset="-127"/>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405470" y="2679172"/>
                <a:ext cx="3065623" cy="307777"/>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213333" y="3270407"/>
                <a:ext cx="379462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𝑃</m:t>
                      </m:r>
                      <m:d>
                        <m:dPr>
                          <m:ctrlPr>
                            <a:rPr lang="en-US" altLang="ko-KR" sz="1400" b="0" i="1" smtClean="0">
                              <a:latin typeface="Cambria Math" panose="02040503050406030204" pitchFamily="18" charset="0"/>
                            </a:rPr>
                          </m:ctrlPr>
                        </m:dPr>
                        <m:e>
                          <m:r>
                            <a:rPr lang="ko-KR" altLang="en-US" sz="1400" b="0" i="1" smtClean="0">
                              <a:latin typeface="Cambria Math" panose="02040503050406030204" pitchFamily="18" charset="0"/>
                            </a:rPr>
                            <m:t>𝜃</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𝑁𝑜𝑡</m:t>
                          </m:r>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𝑠𝑢𝑝𝑒𝑟𝑚𝑎𝑛</m:t>
                          </m:r>
                        </m:e>
                      </m:d>
                      <m:r>
                        <a:rPr lang="en-US" altLang="ko-KR" sz="1400" b="0" i="0" smtClean="0">
                          <a:latin typeface="Cambria Math" panose="02040503050406030204" pitchFamily="18" charset="0"/>
                        </a:rPr>
                        <m:t>=0.999</m:t>
                      </m:r>
                    </m:oMath>
                  </m:oMathPara>
                </a14:m>
                <a:endParaRPr lang="en-US" altLang="ko-KR" sz="1400" dirty="0">
                  <a:latin typeface="나눔스퀘어" panose="020B0600000101010101" pitchFamily="50" charset="-127"/>
                  <a:ea typeface="나눔스퀘어" panose="020B0600000101010101" pitchFamily="50" charset="-127"/>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213333" y="3270407"/>
                <a:ext cx="3794629" cy="307777"/>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209864" y="4461435"/>
                <a:ext cx="3919194"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𝑃</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5 </m:t>
                          </m:r>
                          <m:r>
                            <a:rPr lang="en-US" altLang="ko-KR" sz="1400" b="0" i="1" smtClean="0">
                              <a:latin typeface="Cambria Math" panose="02040503050406030204" pitchFamily="18" charset="0"/>
                            </a:rPr>
                            <m:t>𝑟𝑖𝑔h𝑡𝑠</m:t>
                          </m:r>
                          <m:r>
                            <a:rPr lang="en-US" altLang="ko-KR" sz="1400" b="0" i="1" smtClean="0">
                              <a:latin typeface="Cambria Math" panose="02040503050406030204" pitchFamily="18" charset="0"/>
                            </a:rPr>
                            <m:t> /</m:t>
                          </m:r>
                          <m:r>
                            <a:rPr lang="ko-KR" altLang="en-US" sz="1400" b="0" i="1" smtClean="0">
                              <a:latin typeface="Cambria Math" panose="02040503050406030204" pitchFamily="18" charset="0"/>
                            </a:rPr>
                            <m:t>𝜃</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𝑠𝑢𝑝𝑒𝑟</m:t>
                          </m:r>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𝑚𝑎𝑛</m:t>
                          </m:r>
                        </m:e>
                      </m:d>
                      <m:r>
                        <a:rPr lang="en-US" altLang="ko-KR" sz="1400" b="0" i="0" smtClean="0">
                          <a:latin typeface="Cambria Math" panose="02040503050406030204" pitchFamily="18" charset="0"/>
                        </a:rPr>
                        <m:t>=1</m:t>
                      </m:r>
                    </m:oMath>
                  </m:oMathPara>
                </a14:m>
                <a:endParaRPr lang="en-US" altLang="ko-KR" sz="1400" dirty="0">
                  <a:latin typeface="나눔스퀘어" panose="020B0600000101010101" pitchFamily="50" charset="-127"/>
                  <a:ea typeface="나눔스퀘어" panose="020B0600000101010101" pitchFamily="50" charset="-127"/>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209864" y="4461435"/>
                <a:ext cx="3919194" cy="307777"/>
              </a:xfrm>
              <a:prstGeom prst="rect">
                <a:avLst/>
              </a:prstGeom>
              <a:blipFill>
                <a:blip r:embed="rId6"/>
                <a:stretch>
                  <a:fillRect b="-8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726885" y="5033779"/>
                <a:ext cx="5121779" cy="396519"/>
              </a:xfrm>
              <a:prstGeom prst="rect">
                <a:avLst/>
              </a:prstGeom>
              <a:noFill/>
            </p:spPr>
            <p:txBody>
              <a:bodyPr wrap="square" rtlCol="0">
                <a:spAutoFit/>
              </a:bodyPr>
              <a:lstStyle/>
              <a:p>
                <a14:m>
                  <m:oMath xmlns:m="http://schemas.openxmlformats.org/officeDocument/2006/math">
                    <m:r>
                      <a:rPr lang="en-US" altLang="ko-KR" sz="1400" b="0" i="1" smtClean="0">
                        <a:latin typeface="Cambria Math" panose="02040503050406030204" pitchFamily="18" charset="0"/>
                      </a:rPr>
                      <m:t>𝑃</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5 </m:t>
                        </m:r>
                        <m:r>
                          <a:rPr lang="en-US" altLang="ko-KR" sz="1400" b="0" i="1" smtClean="0">
                            <a:latin typeface="Cambria Math" panose="02040503050406030204" pitchFamily="18" charset="0"/>
                          </a:rPr>
                          <m:t>𝑟𝑖𝑔h𝑡𝑠</m:t>
                        </m:r>
                        <m:r>
                          <a:rPr lang="en-US" altLang="ko-KR" sz="1400" b="0" i="1" smtClean="0">
                            <a:latin typeface="Cambria Math" panose="02040503050406030204" pitchFamily="18" charset="0"/>
                          </a:rPr>
                          <m:t> /</m:t>
                        </m:r>
                        <m:r>
                          <a:rPr lang="ko-KR" altLang="en-US" sz="1400" b="0" i="1" smtClean="0">
                            <a:latin typeface="Cambria Math" panose="02040503050406030204" pitchFamily="18" charset="0"/>
                          </a:rPr>
                          <m:t>𝜃</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𝑁𝑜𝑡</m:t>
                        </m:r>
                        <m:r>
                          <a:rPr lang="en-US" altLang="ko-KR" sz="1400" b="0" i="1" smtClean="0">
                            <a:latin typeface="Cambria Math" panose="02040503050406030204" pitchFamily="18" charset="0"/>
                          </a:rPr>
                          <m:t> </m:t>
                        </m:r>
                        <m:r>
                          <a:rPr lang="en-US" altLang="ko-KR" sz="1400" b="0" i="1" smtClean="0">
                            <a:latin typeface="Cambria Math" panose="02040503050406030204" pitchFamily="18" charset="0"/>
                          </a:rPr>
                          <m:t>𝑠𝑢𝑝𝑒𝑟𝑚𝑎𝑛</m:t>
                        </m:r>
                      </m:e>
                    </m:d>
                    <m:r>
                      <a:rPr lang="en-US" altLang="ko-KR" sz="1400" b="0" i="0" smtClean="0">
                        <a:latin typeface="Cambria Math" panose="02040503050406030204" pitchFamily="18" charset="0"/>
                      </a:rPr>
                      <m:t>=</m:t>
                    </m:r>
                  </m:oMath>
                </a14:m>
                <a:r>
                  <a:rPr lang="en-US" altLang="ko-KR" sz="1400" dirty="0" smtClean="0">
                    <a:latin typeface="나눔스퀘어" panose="020B0600000101010101" pitchFamily="50" charset="-127"/>
                    <a:ea typeface="나눔스퀘어" panose="020B0600000101010101" pitchFamily="50" charset="-127"/>
                  </a:rPr>
                  <a:t> </a:t>
                </a:r>
                <a14:m>
                  <m:oMath xmlns:m="http://schemas.openxmlformats.org/officeDocument/2006/math">
                    <m:sSup>
                      <m:sSupPr>
                        <m:ctrlPr>
                          <a:rPr lang="en-US" altLang="ko-KR" sz="1400" i="1" dirty="0" smtClean="0">
                            <a:latin typeface="Cambria Math" panose="02040503050406030204" pitchFamily="18" charset="0"/>
                          </a:rPr>
                        </m:ctrlPr>
                      </m:sSupPr>
                      <m:e>
                        <m:r>
                          <a:rPr lang="en-US" altLang="ko-KR" sz="1400" b="0" i="1" dirty="0" smtClean="0">
                            <a:latin typeface="Cambria Math" panose="02040503050406030204" pitchFamily="18" charset="0"/>
                          </a:rPr>
                          <m:t>(</m:t>
                        </m:r>
                        <m:f>
                          <m:fPr>
                            <m:ctrlPr>
                              <a:rPr lang="en-US" altLang="ko-KR" sz="1400" i="1" dirty="0" smtClean="0">
                                <a:latin typeface="Cambria Math" panose="02040503050406030204" pitchFamily="18" charset="0"/>
                              </a:rPr>
                            </m:ctrlPr>
                          </m:fPr>
                          <m:num>
                            <m:r>
                              <a:rPr lang="en-US" altLang="ko-KR" sz="1400" b="0" i="1" dirty="0" smtClean="0">
                                <a:latin typeface="Cambria Math" panose="02040503050406030204" pitchFamily="18" charset="0"/>
                              </a:rPr>
                              <m:t>1</m:t>
                            </m:r>
                          </m:num>
                          <m:den>
                            <m:r>
                              <a:rPr lang="en-US" altLang="ko-KR" sz="1400" b="0" i="1" dirty="0" smtClean="0">
                                <a:latin typeface="Cambria Math" panose="02040503050406030204" pitchFamily="18" charset="0"/>
                              </a:rPr>
                              <m:t>2</m:t>
                            </m:r>
                          </m:den>
                        </m:f>
                        <m:r>
                          <a:rPr lang="en-US" altLang="ko-KR" sz="1400" b="0" i="1" dirty="0" smtClean="0">
                            <a:latin typeface="Cambria Math" panose="02040503050406030204" pitchFamily="18" charset="0"/>
                          </a:rPr>
                          <m:t>)</m:t>
                        </m:r>
                      </m:e>
                      <m:sup>
                        <m:r>
                          <a:rPr lang="en-US" altLang="ko-KR" sz="1400" b="0" i="1" dirty="0" smtClean="0">
                            <a:latin typeface="Cambria Math" panose="02040503050406030204" pitchFamily="18" charset="0"/>
                          </a:rPr>
                          <m:t>5</m:t>
                        </m:r>
                      </m:sup>
                    </m:sSup>
                    <m:r>
                      <a:rPr lang="en-US" altLang="ko-KR" sz="1400" b="0" i="1" dirty="0" smtClean="0">
                        <a:latin typeface="Cambria Math" panose="02040503050406030204" pitchFamily="18" charset="0"/>
                      </a:rPr>
                      <m:t>=0.03125</m:t>
                    </m:r>
                  </m:oMath>
                </a14:m>
                <a:endParaRPr lang="en-US" altLang="ko-KR" sz="1400" dirty="0">
                  <a:latin typeface="나눔스퀘어" panose="020B0600000101010101" pitchFamily="50" charset="-127"/>
                  <a:ea typeface="나눔스퀘어" panose="020B0600000101010101" pitchFamily="50" charset="-127"/>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726885" y="5033779"/>
                <a:ext cx="5121779" cy="396519"/>
              </a:xfrm>
              <a:prstGeom prst="rect">
                <a:avLst/>
              </a:prstGeom>
              <a:blipFill>
                <a:blip r:embed="rId7"/>
                <a:stretch>
                  <a:fillRect/>
                </a:stretch>
              </a:blipFill>
            </p:spPr>
            <p:txBody>
              <a:bodyPr/>
              <a:lstStyle/>
              <a:p>
                <a:r>
                  <a:rPr lang="ko-KR" altLang="en-US">
                    <a:noFill/>
                  </a:rPr>
                  <a:t> </a:t>
                </a:r>
              </a:p>
            </p:txBody>
          </p:sp>
        </mc:Fallback>
      </mc:AlternateContent>
      <p:cxnSp>
        <p:nvCxnSpPr>
          <p:cNvPr id="15" name="직선 화살표 연결선 14"/>
          <p:cNvCxnSpPr/>
          <p:nvPr/>
        </p:nvCxnSpPr>
        <p:spPr bwMode="auto">
          <a:xfrm>
            <a:off x="2233365" y="4900946"/>
            <a:ext cx="1066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타원 15"/>
          <p:cNvSpPr/>
          <p:nvPr/>
        </p:nvSpPr>
        <p:spPr bwMode="auto">
          <a:xfrm>
            <a:off x="1318965" y="3745972"/>
            <a:ext cx="304800" cy="30480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600" b="0" i="0" u="none" strike="noStrike" cap="none" normalizeH="0" baseline="0" smtClean="0">
              <a:ln>
                <a:noFill/>
              </a:ln>
              <a:solidFill>
                <a:schemeClr val="tx1"/>
              </a:solidFill>
              <a:effectLst/>
              <a:latin typeface="나눔스퀘어" panose="020B0600000101010101" pitchFamily="50" charset="-127"/>
              <a:ea typeface="나눔스퀘어" panose="020B0600000101010101" pitchFamily="50" charset="-127"/>
            </a:endParaRPr>
          </a:p>
        </p:txBody>
      </p:sp>
      <p:sp>
        <p:nvSpPr>
          <p:cNvPr id="17" name="왼쪽 중괄호 16"/>
          <p:cNvSpPr/>
          <p:nvPr/>
        </p:nvSpPr>
        <p:spPr bwMode="auto">
          <a:xfrm>
            <a:off x="3455029" y="2835654"/>
            <a:ext cx="226136" cy="605518"/>
          </a:xfrm>
          <a:prstGeom prst="leftBrace">
            <a:avLst>
              <a:gd name="adj1" fmla="val 4900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600" b="0" i="0" u="none" strike="noStrike" cap="none" normalizeH="0" baseline="0" smtClean="0">
              <a:ln>
                <a:noFill/>
              </a:ln>
              <a:solidFill>
                <a:schemeClr val="tx1"/>
              </a:solidFill>
              <a:effectLst/>
              <a:latin typeface="나눔스퀘어" panose="020B0600000101010101" pitchFamily="50" charset="-127"/>
              <a:ea typeface="나눔스퀘어" panose="020B0600000101010101" pitchFamily="50" charset="-127"/>
            </a:endParaRPr>
          </a:p>
        </p:txBody>
      </p:sp>
      <p:sp>
        <p:nvSpPr>
          <p:cNvPr id="18" name="왼쪽 중괄호 17"/>
          <p:cNvSpPr/>
          <p:nvPr/>
        </p:nvSpPr>
        <p:spPr bwMode="auto">
          <a:xfrm>
            <a:off x="3452565" y="4616557"/>
            <a:ext cx="226136" cy="605518"/>
          </a:xfrm>
          <a:prstGeom prst="leftBrace">
            <a:avLst>
              <a:gd name="adj1" fmla="val 4900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600" b="0" i="0" u="none" strike="noStrike" cap="none" normalizeH="0" baseline="0" smtClean="0">
              <a:ln>
                <a:noFill/>
              </a:ln>
              <a:solidFill>
                <a:schemeClr val="tx1"/>
              </a:solidFill>
              <a:effectLst/>
              <a:latin typeface="나눔스퀘어" panose="020B0600000101010101" pitchFamily="50" charset="-127"/>
              <a:ea typeface="나눔스퀘어" panose="020B0600000101010101" pitchFamily="50" charset="-127"/>
            </a:endParaRPr>
          </a:p>
        </p:txBody>
      </p:sp>
      <p:sp>
        <p:nvSpPr>
          <p:cNvPr id="19" name="TextBox 18"/>
          <p:cNvSpPr txBox="1"/>
          <p:nvPr/>
        </p:nvSpPr>
        <p:spPr>
          <a:xfrm>
            <a:off x="671264" y="1332397"/>
            <a:ext cx="8458200" cy="73866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400" dirty="0" smtClean="0">
                <a:latin typeface="나눔스퀘어" panose="020B0600000101010101" pitchFamily="50" charset="-127"/>
                <a:ea typeface="나눔스퀘어" panose="020B0600000101010101" pitchFamily="50" charset="-127"/>
              </a:rPr>
              <a:t>만약 어떤 사람이 </a:t>
            </a:r>
            <a:r>
              <a:rPr lang="en-US" altLang="ko-KR" sz="1400" dirty="0" smtClean="0">
                <a:latin typeface="나눔스퀘어" panose="020B0600000101010101" pitchFamily="50" charset="-127"/>
                <a:ea typeface="나눔스퀘어" panose="020B0600000101010101" pitchFamily="50" charset="-127"/>
              </a:rPr>
              <a:t>5</a:t>
            </a:r>
            <a:r>
              <a:rPr lang="ko-KR" altLang="en-US" sz="1400" dirty="0" smtClean="0">
                <a:latin typeface="나눔스퀘어" panose="020B0600000101010101" pitchFamily="50" charset="-127"/>
                <a:ea typeface="나눔스퀘어" panose="020B0600000101010101" pitchFamily="50" charset="-127"/>
              </a:rPr>
              <a:t>회 연속으로 카드의 색깔을 맞추었다면 그 사람이 초능력자라고 얼마나 믿는가</a:t>
            </a:r>
            <a:r>
              <a:rPr lang="en-US" altLang="ko-KR" sz="1400" dirty="0" smtClean="0">
                <a:latin typeface="나눔스퀘어" panose="020B0600000101010101" pitchFamily="50" charset="-127"/>
                <a:ea typeface="나눔스퀘어" panose="020B0600000101010101" pitchFamily="50" charset="-127"/>
              </a:rPr>
              <a:t>? 3</a:t>
            </a:r>
            <a:r>
              <a:rPr lang="ko-KR" altLang="en-US" sz="1400" dirty="0" smtClean="0">
                <a:latin typeface="나눔스퀘어" panose="020B0600000101010101" pitchFamily="50" charset="-127"/>
                <a:ea typeface="나눔스퀘어" panose="020B0600000101010101" pitchFamily="50" charset="-127"/>
              </a:rPr>
              <a:t>명의 친구</a:t>
            </a:r>
            <a:r>
              <a:rPr lang="en-US" altLang="ko-KR" sz="1400" dirty="0">
                <a:latin typeface="나눔스퀘어" panose="020B0600000101010101" pitchFamily="50" charset="-127"/>
                <a:ea typeface="나눔스퀘어" panose="020B0600000101010101" pitchFamily="50" charset="-127"/>
              </a:rPr>
              <a:t> (Stub, </a:t>
            </a:r>
            <a:r>
              <a:rPr lang="en-US" altLang="ko-KR" sz="1400" dirty="0" err="1" smtClean="0">
                <a:latin typeface="나눔스퀘어" panose="020B0600000101010101" pitchFamily="50" charset="-127"/>
                <a:ea typeface="나눔스퀘어" panose="020B0600000101010101" pitchFamily="50" charset="-127"/>
              </a:rPr>
              <a:t>Freq</a:t>
            </a:r>
            <a:r>
              <a:rPr lang="en-US" altLang="ko-KR" sz="1400" dirty="0">
                <a:latin typeface="나눔스퀘어" panose="020B0600000101010101" pitchFamily="50" charset="-127"/>
                <a:ea typeface="나눔스퀘어" panose="020B0600000101010101" pitchFamily="50" charset="-127"/>
              </a:rPr>
              <a:t>, Bays) </a:t>
            </a:r>
            <a:r>
              <a:rPr lang="ko-KR" altLang="en-US" sz="1400" dirty="0" smtClean="0">
                <a:latin typeface="나눔스퀘어" panose="020B0600000101010101" pitchFamily="50" charset="-127"/>
                <a:ea typeface="나눔스퀘어" panose="020B0600000101010101" pitchFamily="50" charset="-127"/>
              </a:rPr>
              <a:t>들의 관점을 비교</a:t>
            </a:r>
            <a:endParaRPr lang="ko-KR" altLang="en-US" sz="1400" dirty="0">
              <a:latin typeface="나눔스퀘어" panose="020B0600000101010101" pitchFamily="50" charset="-127"/>
              <a:ea typeface="나눔스퀘어" panose="020B0600000101010101" pitchFamily="50" charset="-127"/>
            </a:endParaRPr>
          </a:p>
        </p:txBody>
      </p:sp>
      <p:sp>
        <p:nvSpPr>
          <p:cNvPr id="20" name="TextBox 19"/>
          <p:cNvSpPr txBox="1"/>
          <p:nvPr/>
        </p:nvSpPr>
        <p:spPr>
          <a:xfrm>
            <a:off x="1280915" y="5509681"/>
            <a:ext cx="7848549" cy="923330"/>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200" dirty="0" smtClean="0">
                <a:latin typeface="나눔스퀘어" panose="020B0600000101010101" pitchFamily="50" charset="-127"/>
                <a:ea typeface="나눔스퀘어" panose="020B0600000101010101" pitchFamily="50" charset="-127"/>
              </a:rPr>
              <a:t>초능력자라면 무조건 맞추었으니 </a:t>
            </a:r>
            <a:r>
              <a:rPr lang="en-US" altLang="ko-KR" sz="1200" dirty="0" smtClean="0">
                <a:latin typeface="나눔스퀘어" panose="020B0600000101010101" pitchFamily="50" charset="-127"/>
                <a:ea typeface="나눔스퀘어" panose="020B0600000101010101" pitchFamily="50" charset="-127"/>
              </a:rPr>
              <a:t>100%</a:t>
            </a:r>
          </a:p>
          <a:p>
            <a:pPr marL="285750" indent="-285750">
              <a:lnSpc>
                <a:spcPct val="150000"/>
              </a:lnSpc>
              <a:buFont typeface="Wingdings" panose="05000000000000000000" pitchFamily="2" charset="2"/>
              <a:buChar char="§"/>
            </a:pPr>
            <a:r>
              <a:rPr lang="ko-KR" altLang="en-US" sz="1200" dirty="0" smtClean="0">
                <a:latin typeface="나눔스퀘어" panose="020B0600000101010101" pitchFamily="50" charset="-127"/>
                <a:ea typeface="나눔스퀘어" panose="020B0600000101010101" pitchFamily="50" charset="-127"/>
              </a:rPr>
              <a:t>초능력자가 아닌 일반 사람이라면 </a:t>
            </a:r>
            <a:r>
              <a:rPr lang="en-US" altLang="ko-KR" sz="1200" dirty="0" smtClean="0">
                <a:latin typeface="나눔스퀘어" panose="020B0600000101010101" pitchFamily="50" charset="-127"/>
                <a:ea typeface="나눔스퀘어" panose="020B0600000101010101" pitchFamily="50" charset="-127"/>
              </a:rPr>
              <a:t>3.1%</a:t>
            </a:r>
            <a:r>
              <a:rPr lang="ko-KR" altLang="en-US" sz="1200" dirty="0" smtClean="0">
                <a:latin typeface="나눔스퀘어" panose="020B0600000101010101" pitchFamily="50" charset="-127"/>
                <a:ea typeface="나눔스퀘어" panose="020B0600000101010101" pitchFamily="50" charset="-127"/>
              </a:rPr>
              <a:t>의 확률로 </a:t>
            </a:r>
            <a:r>
              <a:rPr lang="en-US" altLang="ko-KR" sz="1200" dirty="0" smtClean="0">
                <a:latin typeface="나눔스퀘어" panose="020B0600000101010101" pitchFamily="50" charset="-127"/>
                <a:ea typeface="나눔스퀘어" panose="020B0600000101010101" pitchFamily="50" charset="-127"/>
              </a:rPr>
              <a:t>5</a:t>
            </a:r>
            <a:r>
              <a:rPr lang="ko-KR" altLang="en-US" sz="1200" dirty="0" smtClean="0">
                <a:latin typeface="나눔스퀘어" panose="020B0600000101010101" pitchFamily="50" charset="-127"/>
                <a:ea typeface="나눔스퀘어" panose="020B0600000101010101" pitchFamily="50" charset="-127"/>
              </a:rPr>
              <a:t>회 연속으로 맞춘 것임</a:t>
            </a:r>
            <a:endParaRPr lang="en-US" altLang="ko-KR" sz="1200" dirty="0">
              <a:latin typeface="나눔스퀘어" panose="020B0600000101010101" pitchFamily="50" charset="-127"/>
              <a:ea typeface="나눔스퀘어" panose="020B0600000101010101" pitchFamily="50" charset="-127"/>
            </a:endParaRPr>
          </a:p>
          <a:p>
            <a:pPr>
              <a:lnSpc>
                <a:spcPct val="150000"/>
              </a:lnSpc>
            </a:pPr>
            <a:r>
              <a:rPr lang="en-US" altLang="ko-KR" sz="1100" dirty="0" smtClean="0">
                <a:latin typeface="나눔스퀘어" panose="020B0600000101010101" pitchFamily="50" charset="-127"/>
                <a:ea typeface="나눔스퀘어" panose="020B0600000101010101" pitchFamily="50" charset="-127"/>
              </a:rPr>
              <a:t>     ▶ </a:t>
            </a:r>
            <a:r>
              <a:rPr lang="ko-KR" altLang="en-US" sz="1100" dirty="0" smtClean="0">
                <a:latin typeface="나눔스퀘어" panose="020B0600000101010101" pitchFamily="50" charset="-127"/>
                <a:ea typeface="나눔스퀘어" panose="020B0600000101010101" pitchFamily="50" charset="-127"/>
              </a:rPr>
              <a:t>초능력자가</a:t>
            </a:r>
            <a:r>
              <a:rPr lang="en-US" altLang="ko-KR" sz="1100" dirty="0" smtClean="0">
                <a:latin typeface="나눔스퀘어" panose="020B0600000101010101" pitchFamily="50" charset="-127"/>
                <a:ea typeface="나눔스퀘어" panose="020B0600000101010101" pitchFamily="50" charset="-127"/>
              </a:rPr>
              <a:t> </a:t>
            </a:r>
            <a:r>
              <a:rPr lang="ko-KR" altLang="en-US" sz="1100" dirty="0" smtClean="0">
                <a:latin typeface="나눔스퀘어" panose="020B0600000101010101" pitchFamily="50" charset="-127"/>
                <a:ea typeface="나눔스퀘어" panose="020B0600000101010101" pitchFamily="50" charset="-127"/>
              </a:rPr>
              <a:t>아닌지는 확률로 나타내지 못함</a:t>
            </a:r>
            <a:r>
              <a:rPr lang="en-US" altLang="ko-KR" sz="1100" dirty="0" smtClean="0">
                <a:latin typeface="나눔스퀘어" panose="020B0600000101010101" pitchFamily="50" charset="-127"/>
                <a:ea typeface="나눔스퀘어" panose="020B0600000101010101" pitchFamily="50" charset="-127"/>
              </a:rPr>
              <a:t>(Maximum likelihood Estimation</a:t>
            </a:r>
            <a:r>
              <a:rPr lang="ko-KR" altLang="en-US" sz="1100" dirty="0" smtClean="0">
                <a:latin typeface="나눔스퀘어" panose="020B0600000101010101" pitchFamily="50" charset="-127"/>
                <a:ea typeface="나눔스퀘어" panose="020B0600000101010101" pitchFamily="50" charset="-127"/>
              </a:rPr>
              <a:t>은 제공하지 않음</a:t>
            </a:r>
            <a:r>
              <a:rPr lang="en-US" altLang="ko-KR" sz="1100" dirty="0" smtClean="0">
                <a:latin typeface="나눔스퀘어" panose="020B0600000101010101" pitchFamily="50" charset="-127"/>
                <a:ea typeface="나눔스퀘어" panose="020B0600000101010101" pitchFamily="50" charset="-127"/>
              </a:rPr>
              <a:t>)</a:t>
            </a:r>
          </a:p>
        </p:txBody>
      </p:sp>
      <p:cxnSp>
        <p:nvCxnSpPr>
          <p:cNvPr id="22" name="직선 화살표 연결선 21"/>
          <p:cNvCxnSpPr/>
          <p:nvPr/>
        </p:nvCxnSpPr>
        <p:spPr bwMode="auto">
          <a:xfrm>
            <a:off x="2233365" y="3136372"/>
            <a:ext cx="1066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54127735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제목 1"/>
          <p:cNvSpPr>
            <a:spLocks noGrp="1"/>
          </p:cNvSpPr>
          <p:nvPr>
            <p:ph type="title"/>
          </p:nvPr>
        </p:nvSpPr>
        <p:spPr>
          <a:xfrm>
            <a:off x="780528" y="786535"/>
            <a:ext cx="9125472" cy="307777"/>
          </a:xfrm>
        </p:spPr>
        <p:txBody>
          <a:bodyPr/>
          <a:lstStyle/>
          <a:p>
            <a:r>
              <a:rPr lang="en-US" altLang="ko-KR" sz="2000" smtClean="0"/>
              <a:t>Frequentist vs. Bayseian</a:t>
            </a:r>
            <a:endParaRPr lang="en-US" altLang="ko-KR" sz="2000" dirty="0"/>
          </a:p>
        </p:txBody>
      </p:sp>
      <p:sp>
        <p:nvSpPr>
          <p:cNvPr id="63" name="AutoShape 2" descr="data:image/png;base64,iVBORw0KGgoAAAANSUhEUgAAAXwAAAENCAYAAAAMmd6uAAAAOXRFWHRTb2Z0d2FyZQBNYXRwbG90bGliIHZlcnNpb24zLjQuMywgaHR0cHM6Ly9tYXRwbG90bGliLm9yZy/MnkTPAAAACXBIWXMAAAsTAAALEwEAmpwYAAAzRUlEQVR4nO3dd3yUVdr/8c81JZl0WqSFqoJgCFWqFAFFRVFQxIbC7qqsurq7Vn67a+Fxd3V1V322iNhQxC64KviIINVGE+nFQpPe09tcvz9mAiEkpE1mJpnr/XrNazIz99z3lUC+c+ec+5wjqooxxpi6zxHqAowxxgSHBb4xxkQIC3xjjIkQFvjGGBMhLPCNMSZCWOAbY0yECGrgi8jvRGSdiKwVkTdFxBPM4xtjTCQLWuCLSHPgLqCHqqYCTuDaYB3fGGMiXbCbdFxAjIi4gFhgV5CPb4wxEcsVrAOp6s8i8hSwHcgG5qjqnJLbicitwK0AcXFx3c8555xglWiMMbXeihUrDqhqcmmvSbCmVhCR+sD7wBjgCPAu8J6qvl7We3r06KHLly8PSn3GGFMXiMgKVe1R2mvBbNIZCvykqvtVNR+YAfQN4vGNMSaiBTPwtwO9RSRWRAQYAmwI4vGNMSaiBS3wVfUb4D1gJbDGf+wpwTq+McZEuqB12gKo6sPAw8E8pjGmevLz89m5cyc5OTmhLsUU4/F4SElJwe12V/g9QQ18Y0zts3PnThISEmjdujW+1lgTaqrKwYMH2blzJ23atKnw+2xqBWPMaeXk5NCwYUML+zAiIjRs2LDSf3VZ4BtjymVhH36q8m9igW+MMRHCAt8YE9ZmzpxJly5dTro5HA4++eSTUJdWYePGjeO9994LdRnWaWuMCW8jR45k5MiRxx9PmTKF6dOnM2zYsAq9X1VRVRwOO7+1n4AxptbYvHkzkyZNYtq0accD/Mknn+S8884jLS2Nhx/2XfW9detWOnTowO233063bt3YsWMH9913H6mpqXTq1Im333671P3n5OQwfvx4OnXqRNeuXZk/fz4AU6dOZdSoUVx88cWcffbZ3H///cffM2fOHPr06UO3bt0YPXo0GRkZp/0e5s2bR9euXenUqRO/+MUvyM3NBeDBBx+kY8eOpKWlce+99wLw7rvvkpqaSufOnRkwYED1fnhw4tMvHG/du3dXY0xorV+//sSDDdTMrQLy8vK0e/fu+uabbx5/7tNPP9VbbrlFvV6vFhYW6vDhw3XhwoX6008/qYjoV199paqq7733ng4dOlQLCgp0z5492qJFC921a9cpx3jqqad03Lhxvm91wwZt0aKFZmdn6yuvvKJt2rTRI0eOaHZ2trZs2VK3b9+u+/fv1/79+2tGRoaqqj7++OP66KOPnrLfm2++Wd99913Nzs7WlJQU3bRpk6qqjh07Vp9++mk9ePCgtmvXTr1er6qqHj58WFVVU1NTdefOnSc9V+a/jR+wXMvIVDvDN8bUCn/6058499xzufbaE8tozJkzhzlz5tC1a1e6devGxo0b2bJlCwCtWrWid+/eACxZsoTrrrsOp9NJ48aNGThwIMuWLTvlGEuWLGHs2LEAnHPOObRq1YrNmzcDMGTIEJKSkvB4PHTs2JFt27bx9ddfs379evr160eXLl149dVX2bZtW5nfw6ZNm2jTpg3t2rUD4Oabb2bRokUkJibi8Xj41a9+xYwZM4iNjQWgX79+jBs3jhdeeIHCwsJq/wytDd8YU3HnBGd23ZIWLFjA+++/z8qVK096XlWZOHEit91220nPb926lbi4uJO2K82///1vXnjhBQBmz55d5nYA0dHRx792Op0UFBSgqlx44YW8+eabFfo+ytq/y+Vi6dKlzJs3j7feeot//etffP7550yePJlvvvmGWbNm0aVLF1atWkXDhg0rdKzS2Bm+MSasHT58mPHjx/Paa6+RkJBw0mvDhg3j5ZdfPt5u/vPPP7Nv375T9jFgwADefvttCgsL2b9/P4sWLaJnz57ccccdrFq1ilWrVtGsWTMGDBjA9OnTAV9/wfbt22nfvn2ZtfXu3ZsvvviC77//HoCsrKzjfxGU5pxzzmHr1q3Ht582bRoDBw4kIyODo0ePcumll/LMM8+watUqAH744Qd69erFpEmTaNSoETt27Kj4D64UdoZvjAlrkydPZt++ffz6178+6fmJEycyZswYNmzYQJ8+fQCIj4/n9ddfx+l0nrTtyJEj+eqrr+jcuTMiwt/+9jeaNGlyyrFuv/12JkyYQKdOnXC5XEydOvWkM/uSkpOTmTp1Ktddd93xztfHHnvseJNNSR6Ph1deeYXRo0dTUFDAeeedx4QJEzh06BBXXHEFOTk5qCpPP/00APfddx9btmxBVRkyZAidO3eu+A+uFEFbAKUqbAEUY0Jvw4YNdOjQIdRlmFKU9m8TLgugGGOMCSELfGOMiRAW+MYYEyEs8I0xJkJY4BtjTIQIWuCLSHsRWVXsdkxEfhus4xtjTKQL5iLmm1S1i6p2AboDWcDMYB3fGFN7xcfHn/R46tSp3HnnnYDvOv3XXnutRo8fLtMbV1eoBl4NAX5Q1bInnTDGmAqYMGFCqEuoNULVhn8tULHJJ4wx5jQeeeQRnnrqKQAGDRrEAw88QM+ePWnXrh2LFy8GfFMeXHPNNaSlpTFmzBh69epF0aDOWjW9cTUF/QxfRKKAEcDEMl6/FbgVoGXLlkGszBhTHnn00RrZr/rnsS9LdnY2Xbp0Of740KFDjBgxotRtCwoKWLp0KbNnz+bRRx9l7ty5/Oc//6F+/fqsXr2atWvXHt/XgQMHeOyxx5g7dy5xcXE88cQT/OMf/+Chhx4qdd85OTmMGzeOefPm0a5dO2666Saee+45brrpJmbOnMnGjRsREY4cOQLApEmT+PTTT2nevPnx50IpFGf4lwArVXVvaS+q6hRV7aGqPZKTk4NcmjEmHMXExByf5GzVqlVMmjSpzG1HjRoFQPfu3dm6dSvgm/a4aFrl1NRU0tLSAGrd9MbVFYo2/Ouw5hxjaqXyzsTDQdFkZ0VTGEPZ0xLXtumNqyuoZ/giEgtcCMwI5nGNMZHt/PPP55133gFg/fr1rFmzBqh90xtXV1DP8FU1Cwjdx5sxJiLdfvvt3HzzzaSlpdG1a1fS0tJISkqqddMbV5dNj2yMOa26MD1yYWEh+fn5eDwefvjhB4YMGcLmzZuJiooKdWnVUtnpkW0BFGNMnZeVlcUFF1xAfn4+qspzzz1X68O+KizwjTF1XkJCAtZaYJOnGWNMxLDAN8aYCGGBb4wxEcIC3xhjIoQFvjEm7JWcHrm6tm7dSmpqakD3WRtY4BtjTISwwDfG1EqrVq2id+/epKWlMXLkSA4fPgzAsmXLSEtLo0+fPtx3333lnsnn5OQwfvx4OnXqRNeuXZk/fz4A69ato2fPnnTp0oW0tDS2bNlCZmYmw4cPp3PnzqSmpvL222/X+PcZSHYdvjGmwm75z6Ea2e8Ltzeo9Htuuukm/vnPfzJw4EAeeughHn30UZ555hnGjx/PlClT6Nu3Lw8++GC5+/n3v/8NwJo1a9i4cSMXXXQRmzdvZvLkydx9993ccMMN5OXlUVhYyOzZs2nWrBmzZs0C4OjRo5WuO5TsDN8YU+scPXqUI0eOMHDgQODENMVHjhwhPT2dvn37AnD99deXu68lS5YwduxYwDc5WqtWrdi8eTN9+vThL3/5C0888QTbtm0jJiaGTp06MXfuXB544AEWL15MUlJSzX2TNcDO8I0xFVaVM/FgqsrcYGW95/rrr6dXr17MmjWLYcOG8eKLLzJ48GBWrFjB7NmzmThxIhdddFGZi6WEIzvDN8bUOklJSdSvX//4EoZF0xTXr1+fhIQEvv76awDeeuutcvc1YMAApk+fDsDmzZvZvn077du358cff6Rt27bcddddjBgxgtWrV7Nr1y5iY2O58cYbuffee1m5cmXNfZM1wM7wjTFhLysri5SUlOOPf//73/Pqq68yYcIEsrKyaNu2La+88goAL730ErfccgtxcXEMGjSo3GaX22+/nQkTJtCpUydcLhdTp04lOjqat99+m9dffx23202TJk146KGHWLZsGffddx8OhwO3281zzz1Xo993oNn0yMaY06pt0yNnZGQcv27/8ccfZ/fu3Tz77LMhrqpm2PTIxpiINmvWLP76179SUFBAq1atmDp1aqhLChsW+MaYOmXMmDGMGTMm1GWEJeu0NcaUK5ybfiNVVf5Ngr2IeT0ReU9ENorIBhHpE8zjG2Mqz+PxcPDgQQv9MKKqHDx4EI/HU6n3BbtJ51ng/1T1ahGJAmKDfHxjTCWlpKSwc+dO9u/fH+pSTDEej+ekK5cqImiBLyKJwABgHICq5gF5wTq+MaZq3G43bdq0CXUZJgCC2aTTFtgPvCIi34rIiyISV3IjEblVRJaLyHI7ozDGmMAJZuC7gG7Ac6raFcgETpnZSFWnqGoPVe2RnJwcxPKMMaZuC2bg7wR2quo3/sfv4fsAMMYYEwRBC3xV3QPsEJH2/qeGAOtr4lj5BXY1gTHGlBTs6/B/A0wXkdVAF+AvgT5AeraXv7x/jE9WZgd618YYU6sF9bJMVV0FlDrHQ6B8v7uAnw8WMuNgNg6BYV1javJwxhhTa9S5kbZd20Zx8wVxCPDeV9nMWWVn+sYYA3Uw8AH6dYhm7CDfFZ/vfpnN3O9yQlyRMcaEXp0MfID+HaMZO8g3kPftL7KYt9pC3xgT2eps4AMM6OjhhgG+0H9rSRbz11joG2MiV50OfIBBqR6u7+8L/TcWZ7FgrYW+MSYy1fnAB7igk4drz/eF/vRFWSxcZ6FvjIk8ERH4AEPSPIzp5wv91xdmsWi9hb4xJrJETOADDO3s4Rp/6E9bkMViC31jTASJqMAHuLCzh9F9fYOxpi3IYsmG3BBXZIwxwRFxgQ9wUZcYru4TgwKvzc/kCwt9Y0wEiMjAB9+UC1f5Q//V+Zl8udFC3xhTt0Vs4ANc3DWGUb19oT/1cwt9Y0zdFtGBD3BJtxhG9joR+l9tstA3xtRNER/4AJd2j+FKf+i/Mi+Try30jTF1kAW+3/DuMVzZ0xf6L1voG2PqIAv8Yob3iOGKotD/PJOvN1voG2PqjqAugFIbXNbDd43+f5dm8/K8TAB6t4sOZUnGGBMQdoZfist6xDDivBhU/c07dqZvjKkDgnqGLyJbgXSgEChQ1Rpd7rA6Lj/Pd6b/4TI70zfG1A2hOMO/QFW71GTYL962jbzCwmrv5/Lz7EzfGFN3VDrwRSRORJw1UUwgfLdnD0OnTaP3iy+y8cCBau/PQt8YU1eUG/gi4hCR60VklojsAzYCu0VknYg8KSJnV+J4CswRkRUicmsZx7tVRJaLyPL9+/dXYtc++V4vzRMS+HbPHro9/zxTVqxAVSu9n+JOCX27ZNMYUwtJeWEoIguBucB/gbWq6vU/3wC4ALgemKmqr5d7MJFmqrpLRM4APgN+o6qLytq+R48eunz58gp/M0WO5eZy5+zZTFu9GoCR55zDC5dfTsPY2Ervq7iPl2fz36XZiMAvBsfRu7216RtjwouIrCirybwige9W1fzqblPKex4BMlT1qbK2qWrgF3ljzRp+PWsWx3JzaZaQwGtXXsmQtm2rvD8oFvrA+CFx9LHQN8aEkdMFfrlNOiWDvLQ2/IqEvf99CUVfAxcBa8t7X3Vc36kT302YQL8WLdiVns6F06Zx/2efVatD97IeJ0bkvjLPJlwzxtQewWzDbwwsEZHvgKXALFX9v6qXXjGt69VjwbhxPDpoEA4RnvzyS/q89BKbqtGhO7zHibl3pn6eyRcW+saYWiCobfiVVd0mnZK+2rGDG2bM4KcjR4h1u3lm2DB+1a0bIlKl/c1ekc3Mb3zNOzdfEEe/Dta8Y4wJrbBsw6+IQAc++Dp075g9m9cD1KH7ycpsZnztC/2xg+Lo39FC3xgTOgFpwxeRZ6SMU+GaCPuakhgdzbSRI5k+ahSJ0dHM3LiRtMmTmffjj1Xa3yXdTqyc9dqCTBbZwujGmDBVmYFXGcCH/g5XROQiEfmiZsqqedd36sSq226jbwA6dC/u6lsjF3wLoy9cZ6FvjAk/FQ58Vf0j8CawQESWAPcAD9ZUYcHQpn59Fo4bxyMDByLFOnSrMkJ3WNcYRvf1hf7rC7OYv9ZC3xgTXioc+CIyBLgFyASSgbtUdXFNFRYsLoeDhwcNYvH48bSuV4+Vu3dXeYTuRV1iGNPP1xfwxqIsPl9joW+MCR+VadL5A/AnVR0EXA28LSKDa6SqEOjbogWrbruNG9PSyC4o4LaPP+aqd97hYFZWpfYztLOH6/r7Qv/NxVnM/c5C3xgTHsq9SqfMN4o0Bd5X1b6BLemEmrhKpyICMUJ3wdocpi/yfViM7hvDRV1iaqJUY4w5SbWu0jnNlTm7gSGn26a2CkSH7qBUD2MH+s703/0ym09WZtdUucYYUyEVadL5XER+IyItiz8pIlFAHxF5Fbi5RqoLobI6dCszQnfAuR5uviAOAWZ8nc2s5Rb6xpjQqUjgb8G3QtVMEdklIutF5Ef/89cBT6vq1BqsMWRK7dCdMoUXKtGhe36HaMYN9oX+B0uz+XBZdrWnazbGmKqoyEjbtaqaKiIrgZ74rtDJVtUjNV1cqNrwS1PdEbpfb87l5XmZqMKl3T1c2TOmylM6GGNMWarVhg98KiJf4Zv87CagGRBxl56UNUL3859+qtD7e7eL5pahcTgEZq/I4f2v7EzfGBNcFZla4R7gBnzNOm2APwFr/LNlvl3D9YWdkh26Q197jQcq2KF73tnR3HpRPE4HfLoqh3e+yLLQN8YETYUvyxSRdqq6udjjeCBVVb+uqeLCqUmnpAKvlz8vWsSkRYvwqtK9aVOmjxpF+0aNyn3vtz/m8fycDAq9cEFqNNf2j8VhzTvGmACobpMOAMXD3v84oybDPtwV79BtU68eK/wdui+uXFnuWXvXtlHcfnE8LgfMX5vL9IVZeO1M3xhTwyoz0taUom+LFqyaMIEb09LIys/nlo8+4up33y13hG5a6yjuvDQBtxMWrc9l6ueZeL0W+saYmlPlwBeRpiJik79zaofujA0b6FyBDt1zW7r5zfAEolzw1aY8XpqXSaGFvjGmhlTnDH8asFFEylyEPNIUraHbt0ULfq5gh26HFDd3X5ZAtBuWbsnjhc8yKCi00DfGBF6VA19VhwJtgVcq8z4RcYrItyLycVWPHc5a16t30gjdv335JX3LGaHbrpmb312eSEyUsOKHfCZ/mkG+hb4xJsCq1YavPusq+ba7gQ3VOW64KzlCtyIdumc2cXHPiARio4Xvtubz79kZ5BVY6BtjAqdagS8i4yu5fQowHHixOsetLYqmXL6hU6eTOnQPZZc+p06rM1zce0UCCTHCuh35/O+sdHLyLfSNMYFR3at0Hq3k9s8A9wPesjYQkVtFZLmILN+/f391agsLSR4Pr48adVKHbtpzzzG/jA7dFo1c3HtFIkmxwqafC3j2o3Sycsv8cRljTIVVZHrk1WXc1uCbbqFCROQyYJ+qrjjddqo6RVV7qGqP5OTkiu4+7BUfoftzejpDXnuNB+fOLbVDt1kDJ/ddmUiDeAff7yngHx+mk5ljoW+MqZ6KTJ62FxgGHC75EvClqjar0IFE/gqMBQoAD5AIzFDVG8t6TziPtK2q0kbovnHVVbRr2PCUbQ8cK+TvH6Zz4JiXlIZOfnd5AomxNnTCGFO26o60/RiIV9VtJW5bgQUVLUJVJ6pqiqq2Bq4FPj9d2NdVpXXodn3++VI7dBslOrn/ykSa1HOw82AhT35wjMMZdqZvjKmaikye9ktVXVLGa9cHvqTIUNEO3frxDu67MpHmDZzsOeLlyQ+OceBYxVfeMsaYIiFpH1DVBap6WSiOHU6KOnRfHzmShKio4x26JUfoJsY6uPfKBFolO9l/zMvfZqaz54iFvjGmcqxBOAzckJbGdxMm0CclpcwRuvEeB78fkcBZTVwczvTy5Mxj7DxYEMKqjTG1TaUCX0QGF783gdOmfn0WjR9/0gjdkmvoxkY7+O3lCXRIcXEsW3nqg3S27rPQN8ZUTGXP8J8qcW8CqKw1dIt36Ea7hd9cmkDn1m4yc5W///cYm3flh7hyY0xtUNUmHVutowaV1aFbNOWy2yVMGBbPeWdFkZMPz36cztrteSGu2hgT7qwNP0yV1qFbfMpll1P41dA4zu8QTV4B/Gt2Bit+sNA3xpTNAj/Mna5D1+EQbhoUy9C0aAq98PycDL7cmBvqko0xYcoCvxYo6tB9uJQpl0WEa/rFclkPD6rwyueZfL4mJ9QlG2PCUGUDP8N/nx7oQszpuRwOHhk0iEXjxtEqKemkKZcBrugZy+i+MQC8uTiLWcuzy11b1xgTWSoV+Ko6oPi9Cb5+LVvy3YQJXF9Kh+5FXWIYOygWAT5Yms17X1noG2NOsCadWijJ42H6qFFMK6VDd0BHD7dcGIfTAXNW5TBtQZYtjm6MASzwa7Uby+jQ7dzWxR2XxBPlgsUbcpnyWaatk2uMqXjgi8hcEelck8WYyiurQzc6Pp27L0vwr5Obxz9np5Nrq2cZE9Eqc4Z/P/C0iLwiIk1rqiBTecU7dItPubxozxruGRFPQoywfkcB//jwmC2kYkwEq3Dgq+pKVR2Mb378/xORh0UkpuZKM5XVr2XLU0bo3rNgJrddEkWDeAc/7i3kbx+kcyTTQt+YSFTZydME2AQ8B/wG2CIiY2uiMFM1RSN0izp039+wgSFvPM+AHkdoUs/BrkOFPD7jGHttemVjIk5l2vCXAD8DTwPNgXHAIKCniEypieJM1d2YlsaqYh26l7/7KrkNv6XVGU4Opnt5YuYxtu+3mTaNiSTlrml7fEORVGCdlvIGEdmgqh0CXVxdXNM22Aq8Xh5btIj/8a+he16TFEY0upJtewWPG+68NIH2zd2hLtMYEyDVWtPW34yDqq4tLez9hlejPlODSo7QXbZnJ09seoEGDTLJyYdnPkpnpU26ZkxEqEiTznwR+Y2ItCz+pIhEichgEXkVKHfkrYh4RGSpiHwnIutE5NGqFm0qr/gI3Yz8XJ7c9Ao5nh0UeGHynAwWrbP5d4yp6yoS+BcDhcCbIrJLRNaLyI/AFuA64GlVnVqB/eQCg1W1M9AFuFhEeletbFMVxUfoxke5eX3HB2zJ/xZVmLYwi49t/h1j6jRXeRuoag7wH+A/IuIGGgHZqnqkMgfyNwcVTb7m9t8sXULgxrQ0+rVowQ0zZrBw5xL2eg5zfsIF/HdpNkczvVzXPxaHw9a4Maauqezkafmqurso7EXki8q8X0ScIrIK2Ad8pqrflLLNrSKyXESW79+/vzK7N5VQfITu5tz1zD36CV4KWbAul+fnZJBfYJ/FxtQ11Z1Lp1llNlbVQlXtAqTgu5wztZRtpqhqD1XtkZycXM3yzOkU79DVmAPMPvIBeZrLyh/zefqjdBuVa0wdU5GrdP7pP+vuIyIJJV6u0mmg/y+EBfj6B0yIFXXoDj6nIR8dfp/Mwgy27C7gLzOOcijdBmgZU1dU5Ax/DZAGPA5sFZGfRORDEfkzUPIDoEwikiwi9fxfxwBDgY2VL9nUhKIO3f8dMYB5mR9wuOAg+44oj7xzmJ0HbYCWMXVBRTptTxpFKyIp+D4AOgGfVuJYTYFXRcSJ74PmHVX9uBLvN0FwY1oafVu0YOz7H5GT0ZWmNGfSu4e469IkUltGh7o8Y0w1VHikbSjYSNvQKfB6mTR/EV+ujqVN9Fl48XJ5b+HKbg1DXZox5jSqNdLWRCaXw8GkIYN4eFQTthWux4GDWV8Lkz76Aa/XOnONqY0s8M1p9W/Vkndu6UFu/BZUlR076jNu6lr2Z2aFujRjTCVZ4Jty1fN4eO2mXpzb4RCFWkB0Tgq3vPw9c7b8FOrSjDGVYIFvKux3g89m3IUuCsgl2ZnC5Nl53P/JQvIK7dJNY2oDC3xTKQPaNeDP1zXCGZVLQ3cyO79vw5CX3mfzwYOhLs0YUw4LfFNpzeq7eerGxpzRoJA4Zzxt8wYw/KVPeGnlSpt8zZgwZoFvqiTe4+CR0Y3o2tZJlCOKAXEX84/PtjH63Xc5lJ0d6vKMMaWwwDdV5nYKvx6WyGU9PDjEQd+EgezacQadn5vM/J+sQ9eYcGOBb6pFRLiiZyy/HBKH0wHnxqRxrmMQF097i4lz51qHrjFhxALfBETv9tHcc0UCcR6hRVQrLq83mn9/tYZ+L7/MFuvQNSYsWOCbgDm7qZs/XJVI0/pO6rsaMLLBGHbuh67PP8/L335rHbrGhJgFvgmo5CQnE69KJLWlmyjxMLzeSFKc7fjlhx9yzXvvWYeuMSFkgW8CLiZK+M2l8VzY2YPgoH/CYAYkDuL99RvoPHkyC7ZuDXWJxkQkC3xTIxwO4Zp+sYy7IA6XA9pFd2LMGdewPz2Xwa++ysS5c8m3Dl1jgsoC39Sofh18nbkJMUK8nsG4pjfTwNWIx7/4gr7WoWtMUFngmxp3VlM3f7w6kZbJTgrzoxnd6FrOq9eJ5bt2WYeuMUFkgW+CokGCkwdGJtLr7CgKCoXO7kHc1PpysvILjnfoHrYOXWNqlAW+CZool/DLoXFc3ScGEYjKbM297X5Fg6h43lu/nrTJk1loHbrG1JigBb6ItBCR+SKyQUTWicjdwTq2CR8iwrCuMfz2sgTiPcLhwx5+0Xw8A5t1ZOexY1xgHbrG1JhgnuEXAPeoagegN3CHiHQM4vFNGOnYws0frk6kZSMnRzKgow7h3s4jEBHr0DWmhgQt8FV1t6qu9H+dDmwAmgfr+Cb8NEp08sCoRPqeE0V+ARzZ1Yonut9K66T61qFrTA2QUPwyiUhrYBGQqqrHSrx2K3ArQMuWLbtv27Yt6PWZ4FJVFq/P5c3FWRR4oUUjB5tYwhsbVgBwdceOTLnsMurHxIS4UmPCn4isUNUepb4W7MAXkXhgIfBnVZ1xum179Oihy5cvD05hJuR+2lvA5E8zOJThJS5aaHPmPv701QzS8/JISUxk2siRDGrdOtRlGhPWThf4Qb1KR0TcwPvA9PLC3kSeNo1d/OmaRDq1dJOZq6xdn8wzfW6jd/MW7Dx2zEboGlNNwbxKR4CXgA2q+o9gHdfULvEeB3cOj+fKXr5LN79aD1c0uIo/9BliHbrGVFMwz/D7AWOBwSKyyn+7NIjHN7WEQ4Th3WO4Z0QC9eKEH/YUkrnzXKZf8ktaJiUd79B9xTp0jamUkHTaVpS14Zv0bC8vzc1k3Y58APqf6+L/9s/lzXVrABjdsSPPW4euMceFTRu+MZWVEOPgrsviGdU7BqcDFq8roIN3CM8Pu5qEqCje9Y/QtSmXjSmfBb4Jew4RLukWw/0jE2mU6GD7gUJWr27KqxfeRu/mKdaha0wFWeCbWqNtYxd/Gp1Iz7OjyC2A2UthbMo1/LHfBdaha0wFWOCbWiU22sEtF8bzyyFxeNzw7Y/55PzciTeGn9yhayN0jTmVBb6plXq3j+aha5I4s4mLI5nK3G9ieLTzL7j23DQy8/NtymVjSmGBb2qt5CQn912ZwJW9fB26X2wo4MzcC/jXkGtIiIqyKZeNKcEC39RqTofvmv2JVyXStL6TvUe9fLemMU/3vo0+zVsen3L5/82bZx26JuJZ4Js6oVWyr0N3WBcPKHy9AYbGjeSB84YhIvx1yRLr0DURzwLf1Blul3B131juH5nAGUkOdh/2cmhbO/7e8xZaJzWwDl0T8SzwTZ1zVlM3D12TxEVdPACs+zGaaxvdyPXtzrcOXRPRLPBNnRTtFkb3jeXBUb62/QPHlNjDXflj6njqF1tD10bomkhigW/qtLb+KZcvP893Jc+evfHc1Hg8FzXpZSN0TcSxwDd1ntspjDgvhoevSeKsJi4yc6BlYU9ub3Uzic56NkLXRAwLfBMxmjZwct/IBG4aFEdctJCXlciYRjdyQYMBfLtrn3XomjrPAt9EFIcI/TtG8z/XJ9GnfRRer3CmszM3Nx5HI2nBLz/8kDHWoWvqKJsP30S073fnM31RFjsP+trw9+Tv5Iv0hcTFFfD6yJEMtDV0TS1j8+EbU4azmrr54+hErusfS2y00MSdwqgG19HC24WLX3vbRuiaOsXO8I3xy8jx8uHSbBasy0UVcr25rMpaRky9/Uy/eiRnNWgQ6hKNKVdYnOGLyMsisk9E1gbrmMZURrzHwfUD4nj4mkQ6tnAR7YimV/z5tMkdzJUvzePlldaha2q3YDbpTAUuDuLxjKmS5g1d/O7yRO6+LJ7G9YQEZxJ94obw8ZJYbpg+n0NZWaEu0ZgqCVrgq+oi4FCwjmdMdaW2jOLRa+tx06BYoqIKaOhKJu5YF255eRvvrNwR6vKMqTRXqAuoERsl1BWYOsIJ9HdArz4e3vvxTj7bfhcNHI357GtYsHord13YlHOaR4e6TGMqJOyu0hGRW0VkuYgs379/f6jLMQaAKGcO15/9FM/2TyU+9i3yvLnkZyXy9/9m8tj7h9i8Kz/UJRpTrqBepSMirYGPVTW1ItvbVTomLG0U5u5O5a9r/0mKtCfK4TvDP7upi0u7ezi3hRsR+yvThEZYXKVjTF0ytOla3r+lN7lnfMPKzG/I9eayZXcBz36cwWPvHmPZllwKvXZFjwkvwbws803gK6C9iOwUkV8G69jG1IR6Hg9vjr6Cuy9qxkfp01ma8QW5ms32A4VM+SyTP0w/ytzvcsjJs+A34cEGXhlTWUUXBZxz4nfnh0OHuGHGDJb/vId2ng4MaNCHwnzfAiwxUUK/DlEMTvWQnOQMRcUmgpyuSccC35jKKiXwAfILC5m0cCF/WbIErypDmnSnf/2+7Dzge12AtNZuBqVG07GFG4e185saYIFvTCCVEfhFFm3bxtiZM9l+9Chxbjd/7X8FcbmtWPZ9HgVe3zbJiQ76d4ym3znRJMZaV5oJHAt8YwKpnMAHOJKTw4SPP+btdesAGN2xI38fMpw1PwmL1udyMN2X/E4HdG7t5vwOvrN+p8PO+k31WOAbE0gVCHwAVeW1777jzk8+ISMvjxaJibw+ahTnt2jJmu35LNmQy+qt+RRdzJMUK/RuF02f9lE0b1g3x0SammeBb0wgVTDwixR16H7z888IMPH883lk0CDcTidHMr18sTGXLzfmsu+o9/h7Uho66dUuip5nRdEgwTp6TcVZ4BsTSJUMfPB16D66cCF/WbwYBXo2b870UaOOT7msqvy4t4AvN+ax/Ic8snJP7PvMJi56nBlFtzOjaBBv7f3m9CzwjQmkKgR+keIduvFRUfzzkku4uXPnk0bm5hcq67bn8/XmPNZsyyOv4MT725zhpGvbKLq2jaJJPTvzN6eywDcmkKoR+FB6h+7zl11G/ZiYU7bNyVfWbPWd9a/dnn9S+Deu56Bz6yg6t3bTtrELl9M6fI0FvjGBVc3Ah9I7dKeVs4Zubr7vzH/lj3ms2Z5/UrNPTJTQIcXFuS3ddExx0yjRzv4jlQW+MYEUgMAvcroO3dMp9Crf7y5g9dZ8Vm/LY88R70mvn5HkoEOKm3Oau2nXzGXX+kcQC3xjAimAgQ+njtA9r1kz3rjqqkqtoXvgWCHrduSzdns+m34uILvE/D3NGjg5u6mLs5u6OKupi4Z25U+dZYFvTCAFOPCLLN62jRvL6dCtiEKvsm1/IRt25LNpVz4/7Ck4qe0foF6ccGYTF20bu2jT2EXLRi6i3dYHUBdY4BsTSDUU+HBqh+41557L5OHDS+3QraiCQmXrvgK27PbdfthTcFL7P4BDfH8FtEp20irZRctkJykN7UOgNrLANyaQajDwwdehO231au6YPfukEboDWrUKyP69quw97OWHvQX8uLeAn/YWsOtQISWn7xcgOclBSkNf+Ddv4KRZAyfJSQ6bAiKMWeAbE0g1HPhFqtqhWxW5+cqOAwVs2194/H734UIKvadu63JA43pOmtR30rS+g8b1nDROctK4noPYaOscDjULfGMCKUiBD+WP0K1JBYXK7sOF7DhQyK5Dhfx8yHd/KKOUTwG/eI+QnOQgOdFJo0QHjRJ89w0THNSPd+C2sQI1zgLfmEAKYuAXWbRtGzfOmMGOY8eq1aEbCDl5yp4jvvDfe7SQvUe87D1SyL6jhad0DhcnQGKs0CDeF/4N4h3UiztxS4pzUC/WgSfKPhSqwwLfmEAKQeADHM7OZsKsWbwTwA7dQFJVjmYp+44Wsv+YlwPHCjlwzMvBdN/tcKaXisRNtAsSYx0kxjhIiBXffYyQEOMgPkZI8DiI9whxHiHO4yDahS0aX4wFvjGBFKLAh7KnXA5Uh25NKihUjmZ5OZzh5VCG7/5IppfDmcqRTC/HsrwczfKe9q+E0rgcEBvt+wCIjXYQGy3ERgmx0UJMlBATLXjcvvsYt+CJ8j0uuo92C1F16EMjbAJfRC4GngWcwIuq+vjptrfAN2EphIFf5Ht/h+5Sf4funT178tjgwSRGR4espkBQVbLzlGPZyrEsL8eylPQcL+lZXtKzlYwcJSPHe/w+K1cr/QFRGgGiXBDl/wCIdgnRbohyyfGb28WJe6fgdgluJyfu/c+5nOBy+O+dRfcnP+d0+B47nb5FcAK53GVYBL6IOIHNwIXATmAZcJ2qri/rPRb4JiyFQeDDiQ7dx5csoVCVZgkJPHnhhbRv2DCkdQVbQSHk5EFevpCbB7n5Ql6+/77A93xePuQVCPkF/vt8TnxdAIXe0J7dC4rDge8mvvt7r4inZaPKf4CfLvCDuaxOT+B7Vf3RX9RbwBVAmYFvTFjbGNqQcAOPNYPRFzbmtuWX882hFG6YMSOkNdVWguASFy5x48aNS9z+x67jzzs58dgpzuOPfV87cZ70tROH/77oa4c4cPrvHce3ceAUJ4pQ6OWky2B3pqdXKfBPJ5iB3xzYUezxTqBXyY1E5FbgVv/DDBHZVMXjNQIOVPG9Ncnqqhyrq1x7gReLHoRRXScJ67oUyPffskNbT5FGL1b951Vmh04wA7+006FT/iZW1SnAlGofTGR5WX/WhJLVVTlWV+VYXZUTaXUFc1jcTqBFsccpwK4gHt8YYyJaMAN/GXC2iLQRkSjgWuDDIB7fGGMiWtCadFS1QETuBD7Fd1nmy6q6rgYPWe1moRpidVWO1VU5VlflRFRdYT3wyhhjTODY1HbGGBMhLPCNMSZCRETgi8i9IqIi0ijUtQCIyP+IyGoRWSUic0SkWahrAhCRJ0Vko7+2mSJSL9Q1AYjIaBFZJyJeEQnpJXQicrGIbBKR70XkwVDWUpyIvCwi+0RkbahrKU5EWojIfBHZ4P83vDvUNQGIiEdElorId/66Hg11TUVExCki34rIx4Hed50PfBFpgW86h+2hrqWYJ1U1TVW7AB8DD4W4niKfAamqmoZvGoyJIa6nyFpgFLAolEX4pwf5N3AJ0BG4TkQ6hrKmYqYCF4e6iFIUAPeoagegN3BHmPzMcoHBqtoZ6AJcLCK9Q1vScXcDG2pix3U+8IGngfspZZBXqKjqsWIP4wiT2lR1jqoWTUX1Nb6xEiGnqhtUtaojrgPp+PQgqpoHFE0PEnKqugg4FOo6SlLV3aq60v91Or4gax7aqkB9MvwP3f5byH8PRSQFGE6xodOBVKcDX0RGAD+r6nehrqUkEfmziOwAbiB8zvCL+wXwSaiLCDOlTQ8S8vCqLUSkNdAV+CbEpQDHm05WAfuAz1Q1HOp6Bt8JatnLilVDMKdWqBEiMhdoUspLfwD+H3BRcCvyOV1dqvpfVf0D8AcRmQjcCTwcDnX5t/kDvj/FpwejporWFQYqND2IOZWIxAPvA78t8RduyKhqIdDF31c1U0RSVTVkfSAichmwT1VXiMigmjhGrQ98VR1a2vMi0gloA3znX9ggBVgpIj1VdU+o6irFG8AsghT45dUlIjcDlwFDNIiDNCrx8wolmx6kCkTEjS/sp6tq2E3nqapHRGQBvj6QUHZ69wNGiMilgAdIFJHXVfXGQB2gzjbpqOoaVT1DVVuramt8v6zdghH25RGRs4s9HAFsDFUtxfkXqHkAGKGqWaGuJwzZ9CCVJL6zrZeADar6j1DXU0REkouuQhORGGAoIf49VNWJqpriz6trgc8DGfZQhwM/zD0uImtFZDW+JqewuFQN+BeQAHzmv2R0cqgLAhCRkSKyE+gDzBKRT0NRh79Du2h6kA3AOzU8PUiFicibwFdAexHZKSK/DHVNfv2AscBg//+pVf4z2FBrCsz3/w4uw9eGH/DLIMONTa1gjDERws7wjTEmQljgG2NMhLDAN8aYCGGBb4wxEcIC3xhjIoQFvjHGRAgLfGOMiRAW+CYoRKTQP+hmnX8O8t+LSJX+/4nIl9V5vRLHucs/j3vA5hQSkXoicnuJ5wJSr39ffxeR9SLyTxGJEZGF/mmdy9o+SkQWiUitn2bFlM8GXpmgEJEMVY33f30GvjmEvlDVoMwhVBUishG4RFV/CuA+WwMfq2pqoPZZbN9tgTdUtbf/8R2AS1WfLed9D+Ob9jlok+WZ0LAzfBN0qroPuBW4U3xu9K8+tEpEni86IxWRm/yrb30nItOK3i8iGf77OBGZ5X99rYiMKf66/+vf+19bKyK/9T/X2n/m/oL/L445/vlUKPa+yUBb4EMR+Z3/PWuLvX6viDxyun2VUf/jwJn+7/XJANbbHlgItBLfaklx+Kbe/m+xbeaLyIX+rx8Tkf/1v/SBf1tT16mq3exW4zcgo5TnDgMDgY8At/+5/wA3AecCm4BG/ucblNwXcBXwQrHnk0q83h1Yg2+RmXhgHb752Fvjm/65i3+7d4AbS6lva7HjtwbWFnvtXuCRsvZVVv0l9xPgeh8DfuX/OgrYU+L1AcACfOE+C3D6n3cC+0P9f8RuNX+zM3wTSgIMwhd0y8S3GMUQfGfWg4H3VPUAgKqWtprTGmCoiDwhIv1V9WiJ188HZqpqpvpWN5oB9Pe/9pOqrvJ/vQJfqFZVafuqSP0lVbfeTkDRYj+NgCPFX1TfqlgC/B64Vn3zweO/zxORhArUaGoxC3wTEv725kJ8y/K9qqpd/Lf2qvoIvmA6bQeTqm7mxFnxX0Wk5MphpS1YUiS32NeFlL82RAEn/754ytlXufWXorr1novvrwKA7BI1Fq0R0RTIVd9yg8VFAzmVqtbUOhb4JuhEJBmYjG865nnA1f6OXESkgYi08j9/jYg0LHq+lP00A7JU9XXgKaBbiU0WAVeKSKy/TXsksLiKZe8FzhCRhiISjW+RmNMpq/50fFNQl6bK9frPzvPVv46Bqh4GnCLi8b/eFN8KZlcAmSIyrNh7G+Jr0smvyLFM7WWXYplgifE32bjxnS1PA/6hql4R+SMwx3+ZZj5wh6p+LSJ/BhaKSCHwLTCuxD47AU+KiNf/vl8Xf1FVV4rIVGCp/6kXVfVb/5UylaKq+SIyCd96rD9RzmIZqrqutPpV9aCIfOHvAP5EVe8LUL2pnLpa0xzgfPFd9jkDuEdVN4jI/wBP4JvXH+ACYHYFjmFqObss05g6SkS6Ar9X1bHlbDcDmKiqm4JTmQkVa9Ixpo5S1W/xrep02oFXwAcW9pHBzvCNMSZC2Bm+McZECAt8Y4yJEBb4xhgTISzwjTEmQljgG2NMhLDAN8aYCPH/Ac2RVYG2XCbe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Rix고딕 B"/>
              <a:cs typeface="+mn-cs"/>
            </a:endParaRPr>
          </a:p>
        </p:txBody>
      </p:sp>
      <p:sp>
        <p:nvSpPr>
          <p:cNvPr id="6" name="직사각형 5"/>
          <p:cNvSpPr/>
          <p:nvPr/>
        </p:nvSpPr>
        <p:spPr bwMode="auto">
          <a:xfrm>
            <a:off x="1094929" y="2867391"/>
            <a:ext cx="1143000" cy="763360"/>
          </a:xfrm>
          <a:prstGeom prst="rect">
            <a:avLst/>
          </a:prstGeom>
          <a:solidFill>
            <a:schemeClr val="accent1">
              <a:lumMod val="40000"/>
              <a:lumOff val="60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rPr>
              <a:t>Observed data</a:t>
            </a:r>
            <a:r>
              <a:rPr kumimoji="0" lang="en-US" altLang="ko-KR" sz="1200" b="1" i="0" u="none" strike="noStrike" cap="none" normalizeH="0" dirty="0" smtClean="0">
                <a:ln>
                  <a:noFill/>
                </a:ln>
                <a:solidFill>
                  <a:schemeClr val="tx1"/>
                </a:solidFill>
                <a:effectLst/>
                <a:latin typeface="나눔스퀘어" panose="020B0600000101010101" pitchFamily="50" charset="-127"/>
                <a:ea typeface="나눔스퀘어" panose="020B0600000101010101" pitchFamily="50" charset="-127"/>
              </a:rPr>
              <a:t> is everything</a:t>
            </a:r>
            <a:endParaRPr kumimoji="0" lang="ko-KR" altLang="en-US" sz="1200" b="1" i="0" u="none" strike="noStrike" cap="none" normalizeH="0" baseline="0" dirty="0" smtClean="0">
              <a:ln>
                <a:noFill/>
              </a:ln>
              <a:solidFill>
                <a:schemeClr val="tx1"/>
              </a:solidFill>
              <a:effectLst/>
              <a:latin typeface="나눔스퀘어" panose="020B0600000101010101" pitchFamily="50" charset="-127"/>
              <a:ea typeface="나눔스퀘어" panose="020B0600000101010101" pitchFamily="50" charset="-127"/>
            </a:endParaRPr>
          </a:p>
        </p:txBody>
      </p:sp>
      <p:sp>
        <p:nvSpPr>
          <p:cNvPr id="7" name="직사각형 6"/>
          <p:cNvSpPr/>
          <p:nvPr/>
        </p:nvSpPr>
        <p:spPr>
          <a:xfrm>
            <a:off x="1247328" y="2311089"/>
            <a:ext cx="976549" cy="338554"/>
          </a:xfrm>
          <a:prstGeom prst="rect">
            <a:avLst/>
          </a:prstGeom>
        </p:spPr>
        <p:txBody>
          <a:bodyPr wrap="none">
            <a:spAutoFit/>
          </a:bodyPr>
          <a:lstStyle/>
          <a:p>
            <a:r>
              <a:rPr lang="en-US" altLang="ko-KR" sz="1600" b="1" smtClean="0">
                <a:latin typeface="나눔스퀘어" panose="020B0600000101010101" pitchFamily="50" charset="-127"/>
                <a:ea typeface="나눔스퀘어" panose="020B0600000101010101" pitchFamily="50" charset="-127"/>
              </a:rPr>
              <a:t>Mr. Bays</a:t>
            </a:r>
            <a:endParaRPr lang="ko-KR" altLang="en-US" sz="1600" b="1" dirty="0">
              <a:latin typeface="나눔스퀘어" panose="020B0600000101010101" pitchFamily="50" charset="-127"/>
              <a:ea typeface="나눔스퀘어" panose="020B0600000101010101" pitchFamily="50" charset="-127"/>
            </a:endParaRPr>
          </a:p>
        </p:txBody>
      </p:sp>
      <mc:AlternateContent xmlns:mc="http://schemas.openxmlformats.org/markup-compatibility/2006" xmlns:a14="http://schemas.microsoft.com/office/drawing/2010/main">
        <mc:Choice Requires="a14">
          <p:sp>
            <p:nvSpPr>
              <p:cNvPr id="8" name="TextBox 7"/>
              <p:cNvSpPr txBox="1"/>
              <p:nvPr/>
            </p:nvSpPr>
            <p:spPr>
              <a:xfrm>
                <a:off x="3990528" y="2495755"/>
                <a:ext cx="5715000" cy="828688"/>
              </a:xfrm>
              <a:prstGeom prst="rect">
                <a:avLst/>
              </a:prstGeom>
              <a:noFill/>
            </p:spPr>
            <p:txBody>
              <a:bodyPr wrap="square" rtlCol="0">
                <a:spAutoFit/>
              </a:bodyPr>
              <a:lstStyle/>
              <a:p>
                <a14:m>
                  <m:oMath xmlns:m="http://schemas.openxmlformats.org/officeDocument/2006/math">
                    <m:r>
                      <a:rPr lang="en-US" altLang="ko-KR" sz="1400" i="1" smtClean="0">
                        <a:latin typeface="Cambria Math" panose="02040503050406030204" pitchFamily="18" charset="0"/>
                      </a:rPr>
                      <m:t>𝑃</m:t>
                    </m:r>
                    <m:d>
                      <m:dPr>
                        <m:ctrlPr>
                          <a:rPr lang="en-US" altLang="ko-KR" sz="1400" i="1">
                            <a:latin typeface="Cambria Math" panose="02040503050406030204" pitchFamily="18" charset="0"/>
                          </a:rPr>
                        </m:ctrlPr>
                      </m:dPr>
                      <m:e>
                        <m:r>
                          <a:rPr lang="ko-KR" altLang="en-US" sz="1400" i="1">
                            <a:latin typeface="Cambria Math" panose="02040503050406030204" pitchFamily="18" charset="0"/>
                          </a:rPr>
                          <m:t>𝜃</m:t>
                        </m:r>
                        <m:r>
                          <a:rPr lang="en-US" altLang="ko-KR" sz="1400" i="1">
                            <a:latin typeface="Cambria Math" panose="02040503050406030204" pitchFamily="18" charset="0"/>
                          </a:rPr>
                          <m:t>/5 </m:t>
                        </m:r>
                        <m:r>
                          <a:rPr lang="en-US" altLang="ko-KR" sz="1400" i="1">
                            <a:latin typeface="Cambria Math" panose="02040503050406030204" pitchFamily="18" charset="0"/>
                          </a:rPr>
                          <m:t>𝑟𝑖𝑔h𝑡𝑠</m:t>
                        </m:r>
                      </m:e>
                    </m:d>
                    <m:r>
                      <a:rPr lang="en-US" altLang="ko-KR" sz="1400" i="1">
                        <a:latin typeface="Cambria Math" panose="02040503050406030204" pitchFamily="18" charset="0"/>
                      </a:rPr>
                      <m:t>=</m:t>
                    </m:r>
                  </m:oMath>
                </a14:m>
                <a:r>
                  <a:rPr lang="en-US" altLang="ko-KR" sz="1400" i="1" dirty="0" smtClean="0">
                    <a:latin typeface="나눔스퀘어" panose="020B0600000101010101" pitchFamily="50" charset="-127"/>
                    <a:ea typeface="나눔스퀘어" panose="020B0600000101010101" pitchFamily="50" charset="-127"/>
                  </a:rPr>
                  <a:t> </a:t>
                </a:r>
                <a14:m>
                  <m:oMath xmlns:m="http://schemas.openxmlformats.org/officeDocument/2006/math">
                    <m:f>
                      <m:fPr>
                        <m:ctrlPr>
                          <a:rPr lang="en-US" altLang="ko-KR" sz="1400" i="1">
                            <a:latin typeface="Cambria Math" panose="02040503050406030204" pitchFamily="18" charset="0"/>
                          </a:rPr>
                        </m:ctrlPr>
                      </m:fPr>
                      <m:num>
                        <m:r>
                          <a:rPr lang="en-US" altLang="ko-KR" sz="1400" i="1">
                            <a:latin typeface="Cambria Math" panose="02040503050406030204" pitchFamily="18" charset="0"/>
                          </a:rPr>
                          <m:t>𝑃</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5 </m:t>
                            </m:r>
                            <m:r>
                              <a:rPr lang="en-US" altLang="ko-KR" sz="1400" i="1">
                                <a:latin typeface="Cambria Math" panose="02040503050406030204" pitchFamily="18" charset="0"/>
                              </a:rPr>
                              <m:t>𝑟𝑖𝑔h𝑡𝑠</m:t>
                            </m:r>
                            <m:r>
                              <a:rPr lang="en-US" altLang="ko-KR" sz="1400" i="1">
                                <a:latin typeface="Cambria Math" panose="02040503050406030204" pitchFamily="18" charset="0"/>
                              </a:rPr>
                              <m:t>/</m:t>
                            </m:r>
                            <m:r>
                              <a:rPr lang="ko-KR" altLang="en-US" sz="1400" i="1">
                                <a:latin typeface="Cambria Math" panose="02040503050406030204" pitchFamily="18" charset="0"/>
                              </a:rPr>
                              <m:t>𝜃</m:t>
                            </m:r>
                            <m:r>
                              <a:rPr lang="en-US" altLang="ko-KR" sz="1400" i="1">
                                <a:latin typeface="Cambria Math" panose="02040503050406030204" pitchFamily="18" charset="0"/>
                              </a:rPr>
                              <m:t>) ∗</m:t>
                            </m:r>
                            <m:r>
                              <a:rPr lang="en-US" altLang="ko-KR" sz="1400" i="1">
                                <a:latin typeface="Cambria Math" panose="02040503050406030204" pitchFamily="18" charset="0"/>
                              </a:rPr>
                              <m:t>𝑃</m:t>
                            </m:r>
                            <m:r>
                              <a:rPr lang="en-US" altLang="ko-KR" sz="1400" i="1">
                                <a:latin typeface="Cambria Math" panose="02040503050406030204" pitchFamily="18" charset="0"/>
                              </a:rPr>
                              <m:t>(</m:t>
                            </m:r>
                            <m:r>
                              <a:rPr lang="ko-KR" altLang="en-US" sz="1400" i="1">
                                <a:latin typeface="Cambria Math" panose="02040503050406030204" pitchFamily="18" charset="0"/>
                              </a:rPr>
                              <m:t>𝜃</m:t>
                            </m:r>
                          </m:e>
                        </m:d>
                      </m:num>
                      <m:den>
                        <m:r>
                          <a:rPr lang="en-US" altLang="ko-KR" sz="1400" i="1">
                            <a:latin typeface="Cambria Math" panose="02040503050406030204" pitchFamily="18" charset="0"/>
                          </a:rPr>
                          <m:t>𝑃</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5 </m:t>
                            </m:r>
                            <m:r>
                              <a:rPr lang="en-US" altLang="ko-KR" sz="1400" i="1">
                                <a:latin typeface="Cambria Math" panose="02040503050406030204" pitchFamily="18" charset="0"/>
                              </a:rPr>
                              <m:t>𝑟𝑖𝑔h𝑡𝑠</m:t>
                            </m:r>
                            <m:r>
                              <a:rPr lang="en-US" altLang="ko-KR" sz="1400" i="1">
                                <a:latin typeface="Cambria Math" panose="02040503050406030204" pitchFamily="18" charset="0"/>
                              </a:rPr>
                              <m:t>/</m:t>
                            </m:r>
                            <m:r>
                              <a:rPr lang="ko-KR" altLang="en-US" sz="1400" i="1">
                                <a:latin typeface="Cambria Math" panose="02040503050406030204" pitchFamily="18" charset="0"/>
                              </a:rPr>
                              <m:t>𝜃</m:t>
                            </m:r>
                            <m:r>
                              <a:rPr lang="en-US" altLang="ko-KR" sz="1400" i="1">
                                <a:latin typeface="Cambria Math" panose="02040503050406030204" pitchFamily="18" charset="0"/>
                              </a:rPr>
                              <m:t>) ∗</m:t>
                            </m:r>
                            <m:r>
                              <a:rPr lang="en-US" altLang="ko-KR" sz="1400" i="1">
                                <a:latin typeface="Cambria Math" panose="02040503050406030204" pitchFamily="18" charset="0"/>
                              </a:rPr>
                              <m:t>𝑃</m:t>
                            </m:r>
                            <m:r>
                              <a:rPr lang="en-US" altLang="ko-KR" sz="1400" i="1">
                                <a:latin typeface="Cambria Math" panose="02040503050406030204" pitchFamily="18" charset="0"/>
                              </a:rPr>
                              <m:t>(</m:t>
                            </m:r>
                            <m:r>
                              <a:rPr lang="ko-KR" altLang="en-US" sz="1400" i="1">
                                <a:latin typeface="Cambria Math" panose="02040503050406030204" pitchFamily="18" charset="0"/>
                              </a:rPr>
                              <m:t>𝜃</m:t>
                            </m:r>
                          </m:e>
                        </m:d>
                        <m:r>
                          <a:rPr lang="en-US" altLang="ko-KR" sz="1400" i="1">
                            <a:latin typeface="Cambria Math" panose="02040503050406030204" pitchFamily="18" charset="0"/>
                          </a:rPr>
                          <m:t>+</m:t>
                        </m:r>
                        <m:r>
                          <a:rPr lang="en-US" altLang="ko-KR" sz="1400" i="1">
                            <a:latin typeface="Cambria Math" panose="02040503050406030204" pitchFamily="18" charset="0"/>
                          </a:rPr>
                          <m:t>𝑃</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5 </m:t>
                            </m:r>
                            <m:r>
                              <a:rPr lang="en-US" altLang="ko-KR" sz="1400" i="1">
                                <a:latin typeface="Cambria Math" panose="02040503050406030204" pitchFamily="18" charset="0"/>
                              </a:rPr>
                              <m:t>𝑟𝑖𝑔h𝑡𝑠</m:t>
                            </m:r>
                            <m:r>
                              <a:rPr lang="en-US" altLang="ko-KR" sz="1400" i="1">
                                <a:latin typeface="Cambria Math" panose="02040503050406030204" pitchFamily="18" charset="0"/>
                              </a:rPr>
                              <m:t>/~</m:t>
                            </m:r>
                            <m:r>
                              <a:rPr lang="ko-KR" altLang="en-US" sz="1400" i="1">
                                <a:latin typeface="Cambria Math" panose="02040503050406030204" pitchFamily="18" charset="0"/>
                              </a:rPr>
                              <m:t>𝜃</m:t>
                            </m:r>
                            <m:r>
                              <a:rPr lang="en-US" altLang="ko-KR" sz="1400" i="1">
                                <a:latin typeface="Cambria Math" panose="02040503050406030204" pitchFamily="18" charset="0"/>
                              </a:rPr>
                              <m:t>) ∗</m:t>
                            </m:r>
                            <m:r>
                              <a:rPr lang="en-US" altLang="ko-KR" sz="1400" i="1">
                                <a:latin typeface="Cambria Math" panose="02040503050406030204" pitchFamily="18" charset="0"/>
                              </a:rPr>
                              <m:t>𝑃</m:t>
                            </m:r>
                            <m:r>
                              <a:rPr lang="en-US" altLang="ko-KR" sz="1400" i="1">
                                <a:latin typeface="Cambria Math" panose="02040503050406030204" pitchFamily="18" charset="0"/>
                              </a:rPr>
                              <m:t>(~</m:t>
                            </m:r>
                            <m:r>
                              <a:rPr lang="ko-KR" altLang="en-US" sz="1400" i="1">
                                <a:latin typeface="Cambria Math" panose="02040503050406030204" pitchFamily="18" charset="0"/>
                              </a:rPr>
                              <m:t>𝜃</m:t>
                            </m:r>
                          </m:e>
                        </m:d>
                      </m:den>
                    </m:f>
                  </m:oMath>
                </a14:m>
                <a:endParaRPr lang="en-US" altLang="ko-KR" sz="1400" i="1" dirty="0">
                  <a:latin typeface="나눔스퀘어" panose="020B0600000101010101" pitchFamily="50" charset="-127"/>
                  <a:ea typeface="나눔스퀘어" panose="020B0600000101010101" pitchFamily="50" charset="-127"/>
                </a:endParaRPr>
              </a:p>
              <a:p>
                <a:r>
                  <a:rPr lang="en-US" altLang="ko-KR" sz="1400" b="0" dirty="0" smtClean="0">
                    <a:latin typeface="나눔스퀘어" panose="020B0600000101010101" pitchFamily="50" charset="-127"/>
                    <a:ea typeface="나눔스퀘어" panose="020B0600000101010101" pitchFamily="50" charset="-127"/>
                  </a:rPr>
                  <a:t> </a:t>
                </a:r>
                <a14:m>
                  <m:oMath xmlns:m="http://schemas.openxmlformats.org/officeDocument/2006/math">
                    <m:r>
                      <a:rPr lang="en-US" altLang="ko-KR" sz="1400" b="0" i="0" smtClean="0">
                        <a:latin typeface="Cambria Math" panose="02040503050406030204" pitchFamily="18" charset="0"/>
                      </a:rPr>
                      <m:t>                            </m:t>
                    </m:r>
                    <m:r>
                      <a:rPr lang="en-US" altLang="ko-KR" sz="1400">
                        <a:latin typeface="Cambria Math" panose="02040503050406030204" pitchFamily="18" charset="0"/>
                      </a:rPr>
                      <m:t>=</m:t>
                    </m:r>
                    <m:f>
                      <m:fPr>
                        <m:ctrlPr>
                          <a:rPr lang="en-US" altLang="ko-KR" sz="1400" i="1">
                            <a:latin typeface="Cambria Math" panose="02040503050406030204" pitchFamily="18" charset="0"/>
                          </a:rPr>
                        </m:ctrlPr>
                      </m:fPr>
                      <m:num>
                        <m:r>
                          <a:rPr lang="en-US" altLang="ko-KR" sz="1400" b="0" i="1" smtClean="0">
                            <a:latin typeface="Cambria Math" panose="02040503050406030204" pitchFamily="18" charset="0"/>
                          </a:rPr>
                          <m:t>1 ∗ 0.001</m:t>
                        </m:r>
                      </m:num>
                      <m:den>
                        <m:r>
                          <a:rPr lang="en-US" altLang="ko-KR" sz="1400" b="0" i="1" smtClean="0">
                            <a:latin typeface="Cambria Math" panose="02040503050406030204" pitchFamily="18" charset="0"/>
                          </a:rPr>
                          <m:t>1 ∗0.001 +0.999 ∗</m:t>
                        </m:r>
                        <m:sSup>
                          <m:sSupPr>
                            <m:ctrlPr>
                              <a:rPr lang="en-US" altLang="ko-KR" sz="1400" i="1" dirty="0">
                                <a:latin typeface="Cambria Math" panose="02040503050406030204" pitchFamily="18" charset="0"/>
                              </a:rPr>
                            </m:ctrlPr>
                          </m:sSupPr>
                          <m:e>
                            <m:r>
                              <a:rPr lang="en-US" altLang="ko-KR" sz="1400" i="1" dirty="0">
                                <a:latin typeface="Cambria Math" panose="02040503050406030204" pitchFamily="18" charset="0"/>
                              </a:rPr>
                              <m:t>(</m:t>
                            </m:r>
                            <m:f>
                              <m:fPr>
                                <m:ctrlPr>
                                  <a:rPr lang="en-US" altLang="ko-KR" sz="1400" i="1" dirty="0">
                                    <a:latin typeface="Cambria Math" panose="02040503050406030204" pitchFamily="18" charset="0"/>
                                  </a:rPr>
                                </m:ctrlPr>
                              </m:fPr>
                              <m:num>
                                <m:r>
                                  <a:rPr lang="en-US" altLang="ko-KR" sz="1400" i="1" dirty="0">
                                    <a:latin typeface="Cambria Math" panose="02040503050406030204" pitchFamily="18" charset="0"/>
                                  </a:rPr>
                                  <m:t>1</m:t>
                                </m:r>
                              </m:num>
                              <m:den>
                                <m:r>
                                  <a:rPr lang="en-US" altLang="ko-KR" sz="1400" i="1" dirty="0">
                                    <a:latin typeface="Cambria Math" panose="02040503050406030204" pitchFamily="18" charset="0"/>
                                  </a:rPr>
                                  <m:t>2</m:t>
                                </m:r>
                              </m:den>
                            </m:f>
                            <m:r>
                              <a:rPr lang="en-US" altLang="ko-KR" sz="1400" i="1" dirty="0">
                                <a:latin typeface="Cambria Math" panose="02040503050406030204" pitchFamily="18" charset="0"/>
                              </a:rPr>
                              <m:t>)</m:t>
                            </m:r>
                          </m:e>
                          <m:sup>
                            <m:r>
                              <a:rPr lang="en-US" altLang="ko-KR" sz="1400" i="1" dirty="0">
                                <a:latin typeface="Cambria Math" panose="02040503050406030204" pitchFamily="18" charset="0"/>
                              </a:rPr>
                              <m:t>5</m:t>
                            </m:r>
                          </m:sup>
                        </m:sSup>
                      </m:den>
                    </m:f>
                    <m:r>
                      <a:rPr lang="en-US" altLang="ko-KR" sz="1400" b="0" i="0" smtClean="0">
                        <a:latin typeface="Cambria Math" panose="02040503050406030204" pitchFamily="18" charset="0"/>
                      </a:rPr>
                      <m:t>=0.031038</m:t>
                    </m:r>
                  </m:oMath>
                </a14:m>
                <a:r>
                  <a:rPr lang="en-US" altLang="ko-KR" sz="1400" dirty="0" smtClean="0">
                    <a:latin typeface="나눔스퀘어" panose="020B0600000101010101" pitchFamily="50" charset="-127"/>
                    <a:ea typeface="나눔스퀘어" panose="020B0600000101010101" pitchFamily="50" charset="-127"/>
                  </a:rPr>
                  <a:t> = </a:t>
                </a:r>
                <a:r>
                  <a:rPr lang="en-US" altLang="ko-KR" sz="1400" b="1" dirty="0" smtClean="0">
                    <a:latin typeface="나눔스퀘어" panose="020B0600000101010101" pitchFamily="50" charset="-127"/>
                    <a:ea typeface="나눔스퀘어" panose="020B0600000101010101" pitchFamily="50" charset="-127"/>
                  </a:rPr>
                  <a:t>3.1%</a:t>
                </a:r>
                <a:endParaRPr lang="en-US" altLang="ko-KR" sz="1400" b="1" dirty="0">
                  <a:latin typeface="나눔스퀘어" panose="020B0600000101010101" pitchFamily="50" charset="-127"/>
                  <a:ea typeface="나눔스퀘어" panose="020B0600000101010101" pitchFamily="50" charset="-127"/>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990528" y="2495755"/>
                <a:ext cx="5715000" cy="828688"/>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990528" y="3663970"/>
                <a:ext cx="5181600" cy="307777"/>
              </a:xfrm>
              <a:prstGeom prst="rect">
                <a:avLst/>
              </a:prstGeom>
              <a:noFill/>
            </p:spPr>
            <p:txBody>
              <a:bodyPr wrap="square" rtlCol="0">
                <a:spAutoFit/>
              </a:bodyPr>
              <a:lstStyle/>
              <a:p>
                <a14:m>
                  <m:oMath xmlns:m="http://schemas.openxmlformats.org/officeDocument/2006/math">
                    <m:r>
                      <a:rPr lang="en-US" altLang="ko-KR" sz="1400" i="1" smtClean="0">
                        <a:latin typeface="Cambria Math" panose="02040503050406030204" pitchFamily="18" charset="0"/>
                      </a:rPr>
                      <m:t>𝑃</m:t>
                    </m:r>
                    <m:d>
                      <m:dPr>
                        <m:ctrlPr>
                          <a:rPr lang="en-US" altLang="ko-KR" sz="1400" i="1">
                            <a:latin typeface="Cambria Math" panose="02040503050406030204" pitchFamily="18" charset="0"/>
                          </a:rPr>
                        </m:ctrlPr>
                      </m:dPr>
                      <m:e>
                        <m:r>
                          <a:rPr lang="en-US" altLang="ko-KR" sz="1400" b="0" i="1" smtClean="0">
                            <a:latin typeface="Cambria Math" panose="02040503050406030204" pitchFamily="18" charset="0"/>
                          </a:rPr>
                          <m:t>~</m:t>
                        </m:r>
                        <m:r>
                          <a:rPr lang="ko-KR" altLang="en-US" sz="1400" i="1">
                            <a:latin typeface="Cambria Math" panose="02040503050406030204" pitchFamily="18" charset="0"/>
                          </a:rPr>
                          <m:t>𝜃</m:t>
                        </m:r>
                        <m:r>
                          <a:rPr lang="en-US" altLang="ko-KR" sz="1400" i="1">
                            <a:latin typeface="Cambria Math" panose="02040503050406030204" pitchFamily="18" charset="0"/>
                          </a:rPr>
                          <m:t>/5 </m:t>
                        </m:r>
                        <m:r>
                          <a:rPr lang="en-US" altLang="ko-KR" sz="1400" i="1">
                            <a:latin typeface="Cambria Math" panose="02040503050406030204" pitchFamily="18" charset="0"/>
                          </a:rPr>
                          <m:t>𝑟𝑖𝑔h𝑡𝑠</m:t>
                        </m:r>
                      </m:e>
                    </m:d>
                    <m:r>
                      <a:rPr lang="en-US" altLang="ko-KR" sz="1400" i="1">
                        <a:latin typeface="Cambria Math" panose="02040503050406030204" pitchFamily="18" charset="0"/>
                      </a:rPr>
                      <m:t>=</m:t>
                    </m:r>
                  </m:oMath>
                </a14:m>
                <a:r>
                  <a:rPr lang="en-US" altLang="ko-KR" sz="1400" i="1" dirty="0" smtClean="0">
                    <a:latin typeface="나눔스퀘어" panose="020B0600000101010101" pitchFamily="50" charset="-127"/>
                    <a:ea typeface="나눔스퀘어" panose="020B0600000101010101" pitchFamily="50" charset="-127"/>
                  </a:rPr>
                  <a:t> </a:t>
                </a:r>
                <a14:m>
                  <m:oMath xmlns:m="http://schemas.openxmlformats.org/officeDocument/2006/math">
                    <m:r>
                      <a:rPr lang="en-US" altLang="ko-KR" sz="1400" i="1" smtClean="0">
                        <a:latin typeface="Cambria Math" panose="02040503050406030204" pitchFamily="18" charset="0"/>
                      </a:rPr>
                      <m:t>1</m:t>
                    </m:r>
                    <m:r>
                      <a:rPr lang="en-US" altLang="ko-KR" sz="1400" b="0" i="1" smtClean="0">
                        <a:latin typeface="Cambria Math" panose="02040503050406030204" pitchFamily="18" charset="0"/>
                      </a:rPr>
                      <m:t>− </m:t>
                    </m:r>
                    <m:r>
                      <a:rPr lang="en-US" altLang="ko-KR" sz="1400" i="1">
                        <a:latin typeface="Cambria Math" panose="02040503050406030204" pitchFamily="18" charset="0"/>
                      </a:rPr>
                      <m:t>𝑃</m:t>
                    </m:r>
                    <m:d>
                      <m:dPr>
                        <m:ctrlPr>
                          <a:rPr lang="en-US" altLang="ko-KR" sz="1400" i="1">
                            <a:latin typeface="Cambria Math" panose="02040503050406030204" pitchFamily="18" charset="0"/>
                          </a:rPr>
                        </m:ctrlPr>
                      </m:dPr>
                      <m:e>
                        <m:r>
                          <a:rPr lang="ko-KR" altLang="en-US" sz="1400" i="1">
                            <a:latin typeface="Cambria Math" panose="02040503050406030204" pitchFamily="18" charset="0"/>
                          </a:rPr>
                          <m:t>𝜃</m:t>
                        </m:r>
                        <m:r>
                          <a:rPr lang="en-US" altLang="ko-KR" sz="1400" i="1">
                            <a:latin typeface="Cambria Math" panose="02040503050406030204" pitchFamily="18" charset="0"/>
                          </a:rPr>
                          <m:t>/5 </m:t>
                        </m:r>
                        <m:r>
                          <a:rPr lang="en-US" altLang="ko-KR" sz="1400" i="1">
                            <a:latin typeface="Cambria Math" panose="02040503050406030204" pitchFamily="18" charset="0"/>
                          </a:rPr>
                          <m:t>𝑟𝑖𝑔h𝑡𝑠</m:t>
                        </m:r>
                      </m:e>
                    </m:d>
                  </m:oMath>
                </a14:m>
                <a:r>
                  <a:rPr lang="en-US" altLang="ko-KR" sz="1400" dirty="0" smtClean="0">
                    <a:latin typeface="나눔스퀘어" panose="020B0600000101010101" pitchFamily="50" charset="-127"/>
                    <a:ea typeface="나눔스퀘어" panose="020B0600000101010101" pitchFamily="50" charset="-127"/>
                  </a:rPr>
                  <a:t> = </a:t>
                </a:r>
                <a:r>
                  <a:rPr lang="en-US" altLang="ko-KR" sz="1400" b="1" dirty="0" smtClean="0">
                    <a:latin typeface="나눔스퀘어" panose="020B0600000101010101" pitchFamily="50" charset="-127"/>
                    <a:ea typeface="나눔스퀘어" panose="020B0600000101010101" pitchFamily="50" charset="-127"/>
                  </a:rPr>
                  <a:t>96.9%</a:t>
                </a:r>
                <a:endParaRPr lang="en-US" altLang="ko-KR" sz="1400" b="1" dirty="0">
                  <a:latin typeface="나눔스퀘어" panose="020B0600000101010101" pitchFamily="50" charset="-127"/>
                  <a:ea typeface="나눔스퀘어" panose="020B0600000101010101" pitchFamily="50" charset="-12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990528" y="3663970"/>
                <a:ext cx="5181600" cy="307777"/>
              </a:xfrm>
              <a:prstGeom prst="rect">
                <a:avLst/>
              </a:prstGeom>
              <a:blipFill>
                <a:blip r:embed="rId4"/>
                <a:stretch>
                  <a:fillRect t="-3922" b="-19608"/>
                </a:stretch>
              </a:blipFill>
            </p:spPr>
            <p:txBody>
              <a:bodyPr/>
              <a:lstStyle/>
              <a:p>
                <a:r>
                  <a:rPr lang="ko-KR" altLang="en-US">
                    <a:noFill/>
                  </a:rPr>
                  <a:t> </a:t>
                </a:r>
              </a:p>
            </p:txBody>
          </p:sp>
        </mc:Fallback>
      </mc:AlternateContent>
      <p:sp>
        <p:nvSpPr>
          <p:cNvPr id="10" name="왼쪽 중괄호 9"/>
          <p:cNvSpPr/>
          <p:nvPr/>
        </p:nvSpPr>
        <p:spPr bwMode="auto">
          <a:xfrm>
            <a:off x="3688192" y="2716351"/>
            <a:ext cx="195656" cy="1066800"/>
          </a:xfrm>
          <a:prstGeom prst="leftBrace">
            <a:avLst>
              <a:gd name="adj1" fmla="val 4900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600" b="0" i="0" u="none" strike="noStrike" cap="none" normalizeH="0" baseline="0" smtClean="0">
              <a:ln>
                <a:noFill/>
              </a:ln>
              <a:solidFill>
                <a:schemeClr val="tx1"/>
              </a:solidFill>
              <a:effectLst/>
              <a:latin typeface="나눔스퀘어" panose="020B0600000101010101" pitchFamily="50" charset="-127"/>
              <a:ea typeface="나눔스퀘어" panose="020B0600000101010101" pitchFamily="50" charset="-127"/>
            </a:endParaRPr>
          </a:p>
        </p:txBody>
      </p:sp>
      <p:pic>
        <p:nvPicPr>
          <p:cNvPr id="11" name="그림 10"/>
          <p:cNvPicPr>
            <a:picLocks noChangeAspect="1"/>
          </p:cNvPicPr>
          <p:nvPr/>
        </p:nvPicPr>
        <p:blipFill>
          <a:blip r:embed="rId5"/>
          <a:stretch>
            <a:fillRect/>
          </a:stretch>
        </p:blipFill>
        <p:spPr>
          <a:xfrm>
            <a:off x="1856928" y="4005064"/>
            <a:ext cx="2608949" cy="1375558"/>
          </a:xfrm>
          <a:prstGeom prst="rect">
            <a:avLst/>
          </a:prstGeom>
        </p:spPr>
      </p:pic>
      <p:pic>
        <p:nvPicPr>
          <p:cNvPr id="12" name="그림 11"/>
          <p:cNvPicPr>
            <a:picLocks noChangeAspect="1"/>
          </p:cNvPicPr>
          <p:nvPr/>
        </p:nvPicPr>
        <p:blipFill>
          <a:blip r:embed="rId6"/>
          <a:stretch>
            <a:fillRect/>
          </a:stretch>
        </p:blipFill>
        <p:spPr>
          <a:xfrm>
            <a:off x="5659414" y="4685065"/>
            <a:ext cx="2445914" cy="450149"/>
          </a:xfrm>
          <a:prstGeom prst="rect">
            <a:avLst/>
          </a:prstGeom>
        </p:spPr>
      </p:pic>
      <p:cxnSp>
        <p:nvCxnSpPr>
          <p:cNvPr id="13" name="직선 화살표 연결선 12"/>
          <p:cNvCxnSpPr/>
          <p:nvPr/>
        </p:nvCxnSpPr>
        <p:spPr bwMode="auto">
          <a:xfrm>
            <a:off x="2390328" y="3271655"/>
            <a:ext cx="1066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p:cNvSpPr txBox="1"/>
          <p:nvPr/>
        </p:nvSpPr>
        <p:spPr>
          <a:xfrm>
            <a:off x="996777" y="5589240"/>
            <a:ext cx="8648650" cy="64633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200" dirty="0" smtClean="0">
                <a:latin typeface="나눔스퀘어" panose="020B0600000101010101" pitchFamily="50" charset="-127"/>
                <a:ea typeface="나눔스퀘어" panose="020B0600000101010101" pitchFamily="50" charset="-127"/>
              </a:rPr>
              <a:t>5</a:t>
            </a:r>
            <a:r>
              <a:rPr lang="ko-KR" altLang="en-US" sz="1200" dirty="0" smtClean="0">
                <a:latin typeface="나눔스퀘어" panose="020B0600000101010101" pitchFamily="50" charset="-127"/>
                <a:ea typeface="나눔스퀘어" panose="020B0600000101010101" pitchFamily="50" charset="-127"/>
              </a:rPr>
              <a:t>회 연속으로 맞춘 걸 보니 초능력자일 가능성</a:t>
            </a:r>
            <a:r>
              <a:rPr lang="en-US" altLang="ko-KR" sz="1200" dirty="0" smtClean="0">
                <a:latin typeface="나눔스퀘어" panose="020B0600000101010101" pitchFamily="50" charset="-127"/>
                <a:ea typeface="나눔스퀘어" panose="020B0600000101010101" pitchFamily="50" charset="-127"/>
              </a:rPr>
              <a:t>(</a:t>
            </a:r>
            <a:r>
              <a:rPr lang="ko-KR" altLang="en-US" sz="1200" dirty="0" smtClean="0">
                <a:latin typeface="나눔스퀘어" panose="020B0600000101010101" pitchFamily="50" charset="-127"/>
                <a:ea typeface="나눔스퀘어" panose="020B0600000101010101" pitchFamily="50" charset="-127"/>
              </a:rPr>
              <a:t>믿음</a:t>
            </a:r>
            <a:r>
              <a:rPr lang="en-US" altLang="ko-KR" sz="1200" dirty="0" smtClean="0">
                <a:latin typeface="나눔스퀘어" panose="020B0600000101010101" pitchFamily="50" charset="-127"/>
                <a:ea typeface="나눔스퀘어" panose="020B0600000101010101" pitchFamily="50" charset="-127"/>
              </a:rPr>
              <a:t>)</a:t>
            </a:r>
            <a:r>
              <a:rPr lang="ko-KR" altLang="en-US" sz="1200" dirty="0" smtClean="0">
                <a:latin typeface="나눔스퀘어" panose="020B0600000101010101" pitchFamily="50" charset="-127"/>
                <a:ea typeface="나눔스퀘어" panose="020B0600000101010101" pitchFamily="50" charset="-127"/>
              </a:rPr>
              <a:t>이 </a:t>
            </a:r>
            <a:r>
              <a:rPr lang="en-US" altLang="ko-KR" sz="1200" dirty="0" smtClean="0">
                <a:latin typeface="나눔스퀘어" panose="020B0600000101010101" pitchFamily="50" charset="-127"/>
                <a:ea typeface="나눔스퀘어" panose="020B0600000101010101" pitchFamily="50" charset="-127"/>
              </a:rPr>
              <a:t>3.1%, </a:t>
            </a:r>
            <a:r>
              <a:rPr lang="ko-KR" altLang="en-US" sz="1200" dirty="0" smtClean="0">
                <a:latin typeface="나눔스퀘어" panose="020B0600000101010101" pitchFamily="50" charset="-127"/>
                <a:ea typeface="나눔스퀘어" panose="020B0600000101010101" pitchFamily="50" charset="-127"/>
              </a:rPr>
              <a:t>일반인일 가능성</a:t>
            </a:r>
            <a:r>
              <a:rPr lang="en-US" altLang="ko-KR" sz="1200" dirty="0" smtClean="0">
                <a:latin typeface="나눔스퀘어" panose="020B0600000101010101" pitchFamily="50" charset="-127"/>
                <a:ea typeface="나눔스퀘어" panose="020B0600000101010101" pitchFamily="50" charset="-127"/>
              </a:rPr>
              <a:t>(</a:t>
            </a:r>
            <a:r>
              <a:rPr lang="ko-KR" altLang="en-US" sz="1200" dirty="0" smtClean="0">
                <a:latin typeface="나눔스퀘어" panose="020B0600000101010101" pitchFamily="50" charset="-127"/>
                <a:ea typeface="나눔스퀘어" panose="020B0600000101010101" pitchFamily="50" charset="-127"/>
              </a:rPr>
              <a:t>믿음</a:t>
            </a:r>
            <a:r>
              <a:rPr lang="en-US" altLang="ko-KR" sz="1200" dirty="0" smtClean="0">
                <a:latin typeface="나눔스퀘어" panose="020B0600000101010101" pitchFamily="50" charset="-127"/>
                <a:ea typeface="나눔스퀘어" panose="020B0600000101010101" pitchFamily="50" charset="-127"/>
              </a:rPr>
              <a:t>)</a:t>
            </a:r>
            <a:r>
              <a:rPr lang="ko-KR" altLang="en-US" sz="1200" dirty="0" smtClean="0">
                <a:latin typeface="나눔스퀘어" panose="020B0600000101010101" pitchFamily="50" charset="-127"/>
                <a:ea typeface="나눔스퀘어" panose="020B0600000101010101" pitchFamily="50" charset="-127"/>
              </a:rPr>
              <a:t>은 </a:t>
            </a:r>
            <a:r>
              <a:rPr lang="en-US" altLang="ko-KR" sz="1200" dirty="0" smtClean="0">
                <a:latin typeface="나눔스퀘어" panose="020B0600000101010101" pitchFamily="50" charset="-127"/>
                <a:ea typeface="나눔스퀘어" panose="020B0600000101010101" pitchFamily="50" charset="-127"/>
              </a:rPr>
              <a:t>96.9%</a:t>
            </a:r>
            <a:r>
              <a:rPr lang="ko-KR" altLang="en-US" sz="1200" dirty="0" smtClean="0">
                <a:latin typeface="나눔스퀘어" panose="020B0600000101010101" pitchFamily="50" charset="-127"/>
                <a:ea typeface="나눔스퀘어" panose="020B0600000101010101" pitchFamily="50" charset="-127"/>
              </a:rPr>
              <a:t> </a:t>
            </a:r>
            <a:endParaRPr lang="en-US" altLang="ko-KR" sz="1200" dirty="0">
              <a:latin typeface="나눔스퀘어" panose="020B0600000101010101" pitchFamily="50" charset="-127"/>
              <a:ea typeface="나눔스퀘어" panose="020B0600000101010101" pitchFamily="50" charset="-127"/>
            </a:endParaRPr>
          </a:p>
          <a:p>
            <a:pPr marL="285750" indent="-285750">
              <a:lnSpc>
                <a:spcPct val="150000"/>
              </a:lnSpc>
              <a:buFont typeface="Wingdings" panose="05000000000000000000" pitchFamily="2" charset="2"/>
              <a:buChar char="§"/>
            </a:pPr>
            <a:r>
              <a:rPr lang="en-US" altLang="ko-KR" sz="1200" dirty="0" smtClean="0">
                <a:latin typeface="나눔스퀘어" panose="020B0600000101010101" pitchFamily="50" charset="-127"/>
                <a:ea typeface="나눔스퀘어" panose="020B0600000101010101" pitchFamily="50" charset="-127"/>
              </a:rPr>
              <a:t>Bays</a:t>
            </a:r>
            <a:r>
              <a:rPr lang="ko-KR" altLang="en-US" sz="1200" dirty="0" smtClean="0">
                <a:latin typeface="나눔스퀘어" panose="020B0600000101010101" pitchFamily="50" charset="-127"/>
                <a:ea typeface="나눔스퀘어" panose="020B0600000101010101" pitchFamily="50" charset="-127"/>
              </a:rPr>
              <a:t>의 관점은 </a:t>
            </a:r>
            <a:r>
              <a:rPr lang="en-US" altLang="ko-KR" sz="1200" dirty="0" err="1" smtClean="0">
                <a:latin typeface="나눔스퀘어" panose="020B0600000101010101" pitchFamily="50" charset="-127"/>
                <a:ea typeface="나눔스퀘어" panose="020B0600000101010101" pitchFamily="50" charset="-127"/>
              </a:rPr>
              <a:t>Freq</a:t>
            </a:r>
            <a:r>
              <a:rPr lang="ko-KR" altLang="en-US" sz="1200" dirty="0">
                <a:latin typeface="나눔스퀘어" panose="020B0600000101010101" pitchFamily="50" charset="-127"/>
                <a:ea typeface="나눔스퀘어" panose="020B0600000101010101" pitchFamily="50" charset="-127"/>
              </a:rPr>
              <a:t>의 </a:t>
            </a:r>
            <a:r>
              <a:rPr lang="en-US" altLang="ko-KR" sz="1200" dirty="0">
                <a:latin typeface="나눔스퀘어" panose="020B0600000101010101" pitchFamily="50" charset="-127"/>
                <a:ea typeface="나눔스퀘어" panose="020B0600000101010101" pitchFamily="50" charset="-127"/>
              </a:rPr>
              <a:t>likelihood</a:t>
            </a:r>
            <a:r>
              <a:rPr lang="ko-KR" altLang="en-US" sz="1200" dirty="0">
                <a:latin typeface="나눔스퀘어" panose="020B0600000101010101" pitchFamily="50" charset="-127"/>
                <a:ea typeface="나눔스퀘어" panose="020B0600000101010101" pitchFamily="50" charset="-127"/>
              </a:rPr>
              <a:t>와</a:t>
            </a:r>
            <a:r>
              <a:rPr lang="en-US" altLang="ko-KR" sz="1200" dirty="0">
                <a:latin typeface="나눔스퀘어" panose="020B0600000101010101" pitchFamily="50" charset="-127"/>
                <a:ea typeface="나눔스퀘어" panose="020B0600000101010101" pitchFamily="50" charset="-127"/>
              </a:rPr>
              <a:t> Stub</a:t>
            </a:r>
            <a:r>
              <a:rPr lang="ko-KR" altLang="en-US" sz="1200" dirty="0">
                <a:latin typeface="나눔스퀘어" panose="020B0600000101010101" pitchFamily="50" charset="-127"/>
                <a:ea typeface="나눔스퀘어" panose="020B0600000101010101" pitchFamily="50" charset="-127"/>
              </a:rPr>
              <a:t>의 믿음</a:t>
            </a:r>
            <a:r>
              <a:rPr lang="en-US" altLang="ko-KR" sz="1200" dirty="0">
                <a:latin typeface="나눔스퀘어" panose="020B0600000101010101" pitchFamily="50" charset="-127"/>
                <a:ea typeface="나눔스퀘어" panose="020B0600000101010101" pitchFamily="50" charset="-127"/>
              </a:rPr>
              <a:t>(Prior)</a:t>
            </a:r>
            <a:r>
              <a:rPr lang="ko-KR" altLang="en-US" sz="1200" dirty="0">
                <a:latin typeface="나눔스퀘어" panose="020B0600000101010101" pitchFamily="50" charset="-127"/>
                <a:ea typeface="나눔스퀘어" panose="020B0600000101010101" pitchFamily="50" charset="-127"/>
              </a:rPr>
              <a:t>을 곱한 </a:t>
            </a:r>
            <a:r>
              <a:rPr lang="ko-KR" altLang="en-US" sz="1200" dirty="0" smtClean="0">
                <a:latin typeface="나눔스퀘어" panose="020B0600000101010101" pitchFamily="50" charset="-127"/>
                <a:ea typeface="나눔스퀘어" panose="020B0600000101010101" pitchFamily="50" charset="-127"/>
              </a:rPr>
              <a:t>값으로 </a:t>
            </a:r>
            <a:r>
              <a:rPr lang="ko-KR" altLang="en-US" sz="1200" dirty="0" err="1">
                <a:latin typeface="나눔스퀘어" panose="020B0600000101010101" pitchFamily="50" charset="-127"/>
                <a:ea typeface="나눔스퀘어" panose="020B0600000101010101" pitchFamily="50" charset="-127"/>
              </a:rPr>
              <a:t>확률이라가보다는</a:t>
            </a:r>
            <a:r>
              <a:rPr lang="ko-KR" altLang="en-US" sz="1200" dirty="0">
                <a:latin typeface="나눔스퀘어" panose="020B0600000101010101" pitchFamily="50" charset="-127"/>
                <a:ea typeface="나눔스퀘어" panose="020B0600000101010101" pitchFamily="50" charset="-127"/>
              </a:rPr>
              <a:t> </a:t>
            </a:r>
            <a:r>
              <a:rPr lang="en-US" altLang="ko-KR" sz="1200" dirty="0">
                <a:latin typeface="나눔스퀘어" panose="020B0600000101010101" pitchFamily="50" charset="-127"/>
                <a:ea typeface="나눔스퀘어" panose="020B0600000101010101" pitchFamily="50" charset="-127"/>
              </a:rPr>
              <a:t>Credibility</a:t>
            </a:r>
            <a:endParaRPr lang="ko-KR" altLang="en-US" sz="1200" dirty="0">
              <a:latin typeface="나눔스퀘어" panose="020B0600000101010101" pitchFamily="50" charset="-127"/>
              <a:ea typeface="나눔스퀘어" panose="020B0600000101010101" pitchFamily="50" charset="-127"/>
            </a:endParaRPr>
          </a:p>
        </p:txBody>
      </p:sp>
      <p:sp>
        <p:nvSpPr>
          <p:cNvPr id="15" name="TextBox 14"/>
          <p:cNvSpPr txBox="1"/>
          <p:nvPr/>
        </p:nvSpPr>
        <p:spPr>
          <a:xfrm>
            <a:off x="800529" y="1351530"/>
            <a:ext cx="8458200" cy="4154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ko-KR" sz="1400" dirty="0" smtClean="0">
                <a:latin typeface="나눔스퀘어" panose="020B0600000101010101" pitchFamily="50" charset="-127"/>
                <a:ea typeface="나눔스퀘어" panose="020B0600000101010101" pitchFamily="50" charset="-127"/>
              </a:rPr>
              <a:t>Stub</a:t>
            </a:r>
            <a:r>
              <a:rPr lang="ko-KR" altLang="en-US" sz="1400" dirty="0" smtClean="0">
                <a:latin typeface="나눔스퀘어" panose="020B0600000101010101" pitchFamily="50" charset="-127"/>
                <a:ea typeface="나눔스퀘어" panose="020B0600000101010101" pitchFamily="50" charset="-127"/>
              </a:rPr>
              <a:t>는 너무 고집스럽고 </a:t>
            </a:r>
            <a:r>
              <a:rPr lang="en-US" altLang="ko-KR" sz="1400" dirty="0" err="1" smtClean="0">
                <a:latin typeface="나눔스퀘어" panose="020B0600000101010101" pitchFamily="50" charset="-127"/>
                <a:ea typeface="나눔스퀘어" panose="020B0600000101010101" pitchFamily="50" charset="-127"/>
              </a:rPr>
              <a:t>Freq</a:t>
            </a:r>
            <a:r>
              <a:rPr lang="ko-KR" altLang="en-US" sz="1400" dirty="0" smtClean="0">
                <a:latin typeface="나눔스퀘어" panose="020B0600000101010101" pitchFamily="50" charset="-127"/>
                <a:ea typeface="나눔스퀘어" panose="020B0600000101010101" pitchFamily="50" charset="-127"/>
              </a:rPr>
              <a:t>는 </a:t>
            </a:r>
            <a:r>
              <a:rPr lang="en-US" altLang="ko-KR" sz="1400" dirty="0" smtClean="0">
                <a:latin typeface="나눔스퀘어" panose="020B0600000101010101" pitchFamily="50" charset="-127"/>
                <a:ea typeface="나눔스퀘어" panose="020B0600000101010101" pitchFamily="50" charset="-127"/>
              </a:rPr>
              <a:t>data</a:t>
            </a:r>
            <a:r>
              <a:rPr lang="ko-KR" altLang="en-US" sz="1400" dirty="0" smtClean="0">
                <a:latin typeface="나눔스퀘어" panose="020B0600000101010101" pitchFamily="50" charset="-127"/>
                <a:ea typeface="나눔스퀘어" panose="020B0600000101010101" pitchFamily="50" charset="-127"/>
              </a:rPr>
              <a:t>를 너무 신봉하는 경향이 있지만 </a:t>
            </a:r>
            <a:r>
              <a:rPr lang="en-US" altLang="ko-KR" sz="1400" dirty="0" smtClean="0">
                <a:latin typeface="나눔스퀘어" panose="020B0600000101010101" pitchFamily="50" charset="-127"/>
                <a:ea typeface="나눔스퀘어" panose="020B0600000101010101" pitchFamily="50" charset="-127"/>
              </a:rPr>
              <a:t>Bays</a:t>
            </a:r>
            <a:r>
              <a:rPr lang="ko-KR" altLang="en-US" sz="1400" dirty="0" smtClean="0">
                <a:latin typeface="나눔스퀘어" panose="020B0600000101010101" pitchFamily="50" charset="-127"/>
                <a:ea typeface="나눔스퀘어" panose="020B0600000101010101" pitchFamily="50" charset="-127"/>
              </a:rPr>
              <a:t>는</a:t>
            </a:r>
            <a:endParaRPr lang="ko-KR" altLang="en-US" sz="14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163807881"/>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챕터 1">
  <a:themeElements>
    <a:clrScheme name="20181213 정부설명회">
      <a:dk1>
        <a:sysClr val="windowText" lastClr="000000"/>
      </a:dk1>
      <a:lt1>
        <a:sysClr val="window" lastClr="FFFFFF"/>
      </a:lt1>
      <a:dk2>
        <a:srgbClr val="4897C9"/>
      </a:dk2>
      <a:lt2>
        <a:srgbClr val="184478"/>
      </a:lt2>
      <a:accent1>
        <a:srgbClr val="FAE87E"/>
      </a:accent1>
      <a:accent2>
        <a:srgbClr val="0E69AA"/>
      </a:accent2>
      <a:accent3>
        <a:srgbClr val="7F7F7F"/>
      </a:accent3>
      <a:accent4>
        <a:srgbClr val="5F83BD"/>
      </a:accent4>
      <a:accent5>
        <a:srgbClr val="EF413D"/>
      </a:accent5>
      <a:accent6>
        <a:srgbClr val="28985B"/>
      </a:accent6>
      <a:hlink>
        <a:srgbClr val="0000FF"/>
      </a:hlink>
      <a:folHlink>
        <a:srgbClr val="800080"/>
      </a:folHlink>
    </a:clrScheme>
    <a:fontScheme name="발표장표">
      <a:majorFont>
        <a:latin typeface="Rix고딕 EB"/>
        <a:ea typeface="Rix고딕 EB"/>
        <a:cs typeface=""/>
      </a:majorFont>
      <a:minorFont>
        <a:latin typeface="Rix고딕 B"/>
        <a:ea typeface="Rix고딕 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9472</TotalTime>
  <Words>817</Words>
  <Application>Microsoft Office PowerPoint</Application>
  <PresentationFormat>A4 용지(210x297mm)</PresentationFormat>
  <Paragraphs>185</Paragraphs>
  <Slides>18</Slides>
  <Notes>11</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18</vt:i4>
      </vt:variant>
    </vt:vector>
  </HeadingPairs>
  <TitlesOfParts>
    <vt:vector size="35" baseType="lpstr">
      <vt:lpstr>Arial Unicode MS</vt:lpstr>
      <vt:lpstr>HY울릉도M</vt:lpstr>
      <vt:lpstr>MS Gothic</vt:lpstr>
      <vt:lpstr>Rix고딕 B</vt:lpstr>
      <vt:lpstr>Rix고딕 EB</vt:lpstr>
      <vt:lpstr>나눔바른고딕 UltraLight</vt:lpstr>
      <vt:lpstr>나눔스퀘어</vt:lpstr>
      <vt:lpstr>나눔스퀘어 ExtraBold</vt:lpstr>
      <vt:lpstr>맑은 고딕</vt:lpstr>
      <vt:lpstr>함초롬바탕</vt:lpstr>
      <vt:lpstr>휴먼엑스포</vt:lpstr>
      <vt:lpstr>Arial</vt:lpstr>
      <vt:lpstr>Arial Narrow</vt:lpstr>
      <vt:lpstr>Calibri</vt:lpstr>
      <vt:lpstr>Cambria Math</vt:lpstr>
      <vt:lpstr>Wingdings</vt:lpstr>
      <vt:lpstr>챕터 1</vt:lpstr>
      <vt:lpstr>PowerPoint 프레젠테이션</vt:lpstr>
      <vt:lpstr>강의 교재</vt:lpstr>
      <vt:lpstr>PowerPoint 프레젠테이션</vt:lpstr>
      <vt:lpstr>Pattern recognition</vt:lpstr>
      <vt:lpstr>Cosmic distance ladder, rule</vt:lpstr>
      <vt:lpstr>PowerPoint 프레젠테이션</vt:lpstr>
      <vt:lpstr>Frequentist vs. Bayseian</vt:lpstr>
      <vt:lpstr>Frequentist vs. Bayseian</vt:lpstr>
      <vt:lpstr>Frequentist vs. Bayseian</vt:lpstr>
      <vt:lpstr>Gaussian Naïve Bayes Sun Rising Problem</vt:lpstr>
      <vt:lpstr>Missing from data-survivorship bias </vt:lpstr>
      <vt:lpstr>Missing from data-survivorship bias </vt:lpstr>
      <vt:lpstr>Gaussian Naïve Bayes 구글 예제 </vt:lpstr>
      <vt:lpstr>Gaussian Naïve Bayes Discriminant or Generative ? </vt:lpstr>
      <vt:lpstr>Gaussian Naïve Bayes Discriminant or Generative ? </vt:lpstr>
      <vt:lpstr>PowerPoint 프레젠테이션</vt:lpstr>
      <vt:lpstr>data mining vs.machine learning </vt:lpstr>
      <vt:lpstr>Data driven 의사결정 유형</vt:lpstr>
    </vt:vector>
  </TitlesOfParts>
  <Manager/>
  <Company>Hewlett-Packard Company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jaes</dc:creator>
  <cp:lastModifiedBy>NFSI291</cp:lastModifiedBy>
  <cp:revision>1986</cp:revision>
  <cp:lastPrinted>2022-11-14T07:07:32Z</cp:lastPrinted>
  <dcterms:created xsi:type="dcterms:W3CDTF">2013-11-05T14:26:13Z</dcterms:created>
  <dcterms:modified xsi:type="dcterms:W3CDTF">2022-11-14T08:57:00Z</dcterms:modified>
  <cp:version/>
</cp:coreProperties>
</file>